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B10DE-8423-4FBD-BFB2-BC4CB1AC848D}" type="datetimeFigureOut">
              <a:rPr lang="en-US" smtClean="0"/>
              <a:t>1/19/2012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2170C-634A-4726-92AB-BFBA13EA56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74B9-DFD4-4405-9349-66A138080FAF}" type="datetime1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C565-A11D-4E27-82D5-FC3044D34D09}" type="datetime1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603D-8602-4951-AD83-8767F3962FA4}" type="datetime1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885A-E526-41CE-B63D-60FE9C3321EB}" type="datetime1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5BA57-1DA5-4FD0-9C1F-3D802BD2290E}" type="datetime1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86AB-527C-4D24-903D-F29671590464}" type="datetime1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88D2E-811B-4238-AF9C-2D7283F71E84}" type="datetime1">
              <a:rPr lang="en-US" smtClean="0"/>
              <a:t>1/19/2012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8AC9-B2A3-4643-AE96-C19E537ED15F}" type="datetime1">
              <a:rPr lang="en-US" smtClean="0"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600D-C807-441E-B2C8-41289E50AF29}" type="datetime1">
              <a:rPr lang="en-US" smtClean="0"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D3724-D954-4697-BBD7-009825014900}" type="datetime1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0391-2C44-405E-96E5-0DD133E2A658}" type="datetime1">
              <a:rPr lang="en-US" smtClean="0"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A1759-2642-4FBE-A72C-D86E75AFCA3C}" type="datetime1">
              <a:rPr lang="en-US" smtClean="0"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Assignment 2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Question 7</a:t>
            </a:r>
          </a:p>
          <a:p>
            <a:r>
              <a:rPr lang="en-US" dirty="0"/>
              <a:t>Farmer Leary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Farmer Leary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Farmer Leander grows wheat and corn on his 45-acre farm in Saskatoon. He can sell at most 140 bushels of wheat and 120 bushels of corn. Each planted acre yields either 5 bushels of wheat or 4 bushels of corn. Wheat sells for $30 per bushel, and corn sells for $50 per bushel. Six hours of </a:t>
            </a:r>
            <a:r>
              <a:rPr lang="en-US" dirty="0" err="1"/>
              <a:t>labour</a:t>
            </a:r>
            <a:r>
              <a:rPr lang="en-US" dirty="0"/>
              <a:t> are needed to harvest an acre of wheat, and ten hours are needed to harvest an acre of corn. Up to 350 hours of </a:t>
            </a:r>
            <a:r>
              <a:rPr lang="en-US" dirty="0" err="1"/>
              <a:t>labour</a:t>
            </a:r>
            <a:r>
              <a:rPr lang="en-US" dirty="0"/>
              <a:t> can be purchased at $10 per hour. Let</a:t>
            </a:r>
          </a:p>
          <a:p>
            <a:pPr lvl="1"/>
            <a:r>
              <a:rPr lang="en-US" dirty="0"/>
              <a:t>A1 = acres planted with wheat </a:t>
            </a:r>
          </a:p>
          <a:p>
            <a:pPr lvl="1"/>
            <a:r>
              <a:rPr lang="en-US" dirty="0"/>
              <a:t>A2 = acres planted with corn</a:t>
            </a:r>
          </a:p>
          <a:p>
            <a:pPr lvl="1"/>
            <a:r>
              <a:rPr lang="en-US" dirty="0"/>
              <a:t> L  = hours of </a:t>
            </a:r>
            <a:r>
              <a:rPr lang="en-US" dirty="0" err="1"/>
              <a:t>labour</a:t>
            </a:r>
            <a:r>
              <a:rPr lang="en-US" dirty="0"/>
              <a:t> that are purchased</a:t>
            </a:r>
          </a:p>
          <a:p>
            <a:r>
              <a:rPr lang="en-US" dirty="0"/>
              <a:t>Farmer Leander maximizes his profits by solving the LP problem stated in the </a:t>
            </a:r>
            <a:r>
              <a:rPr lang="en-US" dirty="0" err="1"/>
              <a:t>LINDO</a:t>
            </a:r>
            <a:r>
              <a:rPr lang="en-US" dirty="0"/>
              <a:t> output below. </a:t>
            </a:r>
          </a:p>
          <a:p>
            <a:r>
              <a:rPr lang="en-US" dirty="0"/>
              <a:t>Answer the following questions according to this </a:t>
            </a:r>
            <a:r>
              <a:rPr lang="en-US" dirty="0" err="1"/>
              <a:t>LINDO</a:t>
            </a:r>
            <a:r>
              <a:rPr lang="en-US" dirty="0"/>
              <a:t> output (do not resolve it each time). Justify your answers for each.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Farmer Leary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292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/>
              <a:t> 		MAX     150 A1 + 200 A2 - 10 L</a:t>
            </a:r>
          </a:p>
          <a:p>
            <a:pPr>
              <a:buNone/>
            </a:pPr>
            <a:r>
              <a:rPr lang="en-US" dirty="0"/>
              <a:t>  SUBJECT TO</a:t>
            </a:r>
          </a:p>
          <a:p>
            <a:pPr>
              <a:buNone/>
            </a:pPr>
            <a:r>
              <a:rPr lang="en-US" dirty="0"/>
              <a:t>         2) 	    A1  +    A2        &lt;=   45</a:t>
            </a:r>
          </a:p>
          <a:p>
            <a:pPr>
              <a:buNone/>
            </a:pPr>
            <a:r>
              <a:rPr lang="en-US" dirty="0"/>
              <a:t>         3) 	6 A1  + 10 A2 - L &lt;=   0</a:t>
            </a:r>
          </a:p>
          <a:p>
            <a:pPr>
              <a:buNone/>
            </a:pPr>
            <a:r>
              <a:rPr lang="en-US" dirty="0"/>
              <a:t>         4)             	                          L &lt;=   350</a:t>
            </a:r>
          </a:p>
          <a:p>
            <a:pPr>
              <a:buNone/>
            </a:pPr>
            <a:r>
              <a:rPr lang="en-US" dirty="0"/>
              <a:t>         5) 	5 A1                    &lt;=   140</a:t>
            </a:r>
          </a:p>
          <a:p>
            <a:pPr>
              <a:buNone/>
            </a:pPr>
            <a:r>
              <a:rPr lang="en-US" dirty="0"/>
              <a:t>         6)                               4 A2     &lt;=   120</a:t>
            </a:r>
          </a:p>
          <a:p>
            <a:pPr>
              <a:buNone/>
            </a:pPr>
            <a:r>
              <a:rPr lang="en-US" dirty="0"/>
              <a:t>             END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 LP OPTIMUM FOUND AT STEP      1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        OBJECTIVE FUNCTION VALUE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        1)      4250.000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  VARIABLE        VALUE               REDUCED COST</a:t>
            </a:r>
          </a:p>
          <a:p>
            <a:pPr>
              <a:buNone/>
            </a:pPr>
            <a:r>
              <a:rPr lang="en-US" dirty="0"/>
              <a:t>        A1        25.000000                  0.000000</a:t>
            </a:r>
          </a:p>
          <a:p>
            <a:pPr>
              <a:buNone/>
            </a:pPr>
            <a:r>
              <a:rPr lang="en-US" dirty="0"/>
              <a:t>        A2        20.000000                  0.000000</a:t>
            </a:r>
          </a:p>
          <a:p>
            <a:pPr>
              <a:buNone/>
            </a:pPr>
            <a:r>
              <a:rPr lang="en-US" dirty="0"/>
              <a:t>         L       350.000000                  0.000000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       ROW   SLACK OR SURPLUS     	DUAL PRICES</a:t>
            </a:r>
          </a:p>
          <a:p>
            <a:pPr>
              <a:buNone/>
            </a:pPr>
            <a:r>
              <a:rPr lang="en-US" dirty="0"/>
              <a:t>        2)         0.000000                    		75.000000</a:t>
            </a:r>
          </a:p>
          <a:p>
            <a:pPr>
              <a:buNone/>
            </a:pPr>
            <a:r>
              <a:rPr lang="en-US" dirty="0"/>
              <a:t>        3)         0.000000                   		 12.500000</a:t>
            </a:r>
          </a:p>
          <a:p>
            <a:pPr>
              <a:buNone/>
            </a:pPr>
            <a:r>
              <a:rPr lang="en-US" dirty="0"/>
              <a:t>        4)         0.000000                     	 2.500000</a:t>
            </a:r>
          </a:p>
          <a:p>
            <a:pPr>
              <a:buNone/>
            </a:pPr>
            <a:r>
              <a:rPr lang="en-US" dirty="0"/>
              <a:t>        5)        15.000000                   	  0.000000</a:t>
            </a:r>
          </a:p>
          <a:p>
            <a:pPr>
              <a:buNone/>
            </a:pPr>
            <a:r>
              <a:rPr lang="en-US" dirty="0"/>
              <a:t>        6)        40.000000                   	  0.000000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/>
              <a:t>RANGES IN WHICH THE BASIS IS UNCHANGED: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                           </a:t>
            </a:r>
            <a:r>
              <a:rPr lang="en-US" dirty="0" err="1"/>
              <a:t>OBJ</a:t>
            </a:r>
            <a:r>
              <a:rPr lang="en-US" dirty="0"/>
              <a:t> COEFFICIENT RANGES</a:t>
            </a:r>
          </a:p>
          <a:p>
            <a:pPr>
              <a:buNone/>
            </a:pPr>
            <a:r>
              <a:rPr lang="en-US" dirty="0"/>
              <a:t> VARIABLE         CURRENT        ALLOWABLE        </a:t>
            </a:r>
            <a:r>
              <a:rPr lang="en-US" dirty="0" err="1"/>
              <a:t>ALLOWABLE</a:t>
            </a:r>
            <a:endParaRPr lang="en-US" dirty="0"/>
          </a:p>
          <a:p>
            <a:pPr>
              <a:buNone/>
            </a:pPr>
            <a:r>
              <a:rPr lang="en-US" dirty="0"/>
              <a:t>                   	</a:t>
            </a:r>
            <a:r>
              <a:rPr lang="en-US" dirty="0" err="1"/>
              <a:t>COEF</a:t>
            </a:r>
            <a:r>
              <a:rPr lang="en-US" dirty="0"/>
              <a:t>                 INCREASE         DECREASE</a:t>
            </a:r>
          </a:p>
          <a:p>
            <a:pPr>
              <a:buNone/>
            </a:pPr>
            <a:r>
              <a:rPr lang="en-US" dirty="0"/>
              <a:t>       A1      150.000000              10.000000        30.000000</a:t>
            </a:r>
          </a:p>
          <a:p>
            <a:pPr>
              <a:buNone/>
            </a:pPr>
            <a:r>
              <a:rPr lang="en-US" dirty="0"/>
              <a:t>       A2      200.000000               50.000000        10.000000</a:t>
            </a:r>
          </a:p>
          <a:p>
            <a:pPr>
              <a:buNone/>
            </a:pPr>
            <a:r>
              <a:rPr lang="en-US" dirty="0"/>
              <a:t>        L      -10.000000                      INFINITY         2.500000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                           </a:t>
            </a:r>
            <a:r>
              <a:rPr lang="en-US" dirty="0" err="1"/>
              <a:t>RIGHTHAND</a:t>
            </a:r>
            <a:r>
              <a:rPr lang="en-US" dirty="0"/>
              <a:t> SIDE RANGES</a:t>
            </a:r>
          </a:p>
          <a:p>
            <a:pPr>
              <a:buNone/>
            </a:pPr>
            <a:r>
              <a:rPr lang="en-US" dirty="0"/>
              <a:t>      ROW         CURRENT        ALLOWABLE        </a:t>
            </a:r>
            <a:r>
              <a:rPr lang="en-US" dirty="0" err="1"/>
              <a:t>ALLOWABLE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         </a:t>
            </a:r>
            <a:r>
              <a:rPr lang="en-US" dirty="0" err="1"/>
              <a:t>RHS</a:t>
            </a:r>
            <a:r>
              <a:rPr lang="en-US" dirty="0"/>
              <a:t>                INCREASE            DECREASE</a:t>
            </a:r>
          </a:p>
          <a:p>
            <a:pPr>
              <a:buNone/>
            </a:pPr>
            <a:r>
              <a:rPr lang="en-US" dirty="0"/>
              <a:t>        2       45.000000                1.200000         6.666667</a:t>
            </a:r>
          </a:p>
          <a:p>
            <a:pPr>
              <a:buNone/>
            </a:pPr>
            <a:r>
              <a:rPr lang="en-US" dirty="0"/>
              <a:t>        3        0.000000                40.000000        12.000000</a:t>
            </a:r>
          </a:p>
          <a:p>
            <a:pPr>
              <a:buNone/>
            </a:pPr>
            <a:r>
              <a:rPr lang="en-US" dirty="0"/>
              <a:t>        4      350.000000             40.000000        12.000000</a:t>
            </a:r>
          </a:p>
          <a:p>
            <a:pPr>
              <a:buNone/>
            </a:pPr>
            <a:r>
              <a:rPr lang="en-US" dirty="0"/>
              <a:t>        5      140.000000                 INFINITY        15.000000</a:t>
            </a:r>
          </a:p>
          <a:p>
            <a:pPr>
              <a:buNone/>
            </a:pPr>
            <a:r>
              <a:rPr lang="en-US" dirty="0"/>
              <a:t>        6      120.000000                 INFINITY        40.000000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5638800"/>
            <a:ext cx="3581400" cy="152400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5311775"/>
            <a:ext cx="3581400" cy="152400"/>
          </a:xfrm>
          <a:prstGeom prst="rect">
            <a:avLst/>
          </a:prstGeom>
          <a:noFill/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56150" y="3962400"/>
            <a:ext cx="3581400" cy="152400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43450" y="3635375"/>
            <a:ext cx="3581400" cy="152400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8350" y="2473325"/>
            <a:ext cx="3581400" cy="152400"/>
          </a:xfrm>
          <a:prstGeom prst="rect">
            <a:avLst/>
          </a:prstGeom>
          <a:noFill/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Assignment 2 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Farmer Leary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Farmer Leary&amp;quot;&quot;/&gt;&lt;property id=&quot;20307&quot; value=&quot;25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184</Words>
  <Application>Microsoft Office PowerPoint</Application>
  <PresentationFormat>On-screen Show (4:3)</PresentationFormat>
  <Paragraphs>58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Assignment 2 </vt:lpstr>
      <vt:lpstr>Farmer Leary</vt:lpstr>
      <vt:lpstr>Farmer Leary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2 </dc:title>
  <dc:creator>Big Boss</dc:creator>
  <cp:lastModifiedBy>OC</cp:lastModifiedBy>
  <cp:revision>9</cp:revision>
  <dcterms:created xsi:type="dcterms:W3CDTF">2006-08-16T00:00:00Z</dcterms:created>
  <dcterms:modified xsi:type="dcterms:W3CDTF">2012-01-19T16:48:27Z</dcterms:modified>
</cp:coreProperties>
</file>