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9601200" cy="73152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0" autoAdjust="0"/>
    <p:restoredTop sz="94660"/>
  </p:normalViewPr>
  <p:slideViewPr>
    <p:cSldViewPr snapToGrid="0">
      <p:cViewPr>
        <p:scale>
          <a:sx n="75" d="100"/>
          <a:sy n="75" d="100"/>
        </p:scale>
        <p:origin x="-2448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61EF542-6618-408D-BB32-9463F3629B40}" type="datetimeFigureOut">
              <a:rPr lang="en-US" smtClean="0"/>
              <a:pPr/>
              <a:t>1/19/2012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6DF1CA6-433C-4F0A-8F82-E5E898D763D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973FE-4B7D-45DE-A7AF-DC41E1B6334A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8" y="3475038"/>
            <a:ext cx="7680325" cy="3290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7DE5A-BD7B-4DFE-9681-12633654F4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6CFF-2D5E-44FC-9019-F4BAE31414C6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2662-6C0F-49C3-9EA4-CBB091E0F81D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D8F7-A37E-4C19-B2D3-F3A673D6B6EC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DF0D-6AF0-4A3F-9E4F-99E620822040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E6BF-0DC1-42F2-AA1A-FDF949070713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3F61-D2CE-4967-86FC-D34EB73457F7}" type="datetime1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095E-BD18-4068-8990-EF8F574452E8}" type="datetime1">
              <a:rPr lang="en-US" smtClean="0"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83D8-DAE0-468F-871B-03BE95A852F2}" type="datetime1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A875-FB7B-46EB-9E34-6CDED4029B1C}" type="datetime1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3D9A-CB63-49CB-83C1-0FBC9B832E00}" type="datetime1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4166-F414-4201-B988-5FFE7656C90C}" type="datetime1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72B6A-072F-45D3-BEDC-C4ECAB150342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Graphical sensitivity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MSci331</a:t>
            </a:r>
            <a:r>
              <a:rPr lang="en-CA" dirty="0" smtClean="0"/>
              <a:t>—</a:t>
            </a:r>
            <a:r>
              <a:rPr lang="en-US" dirty="0" smtClean="0"/>
              <a:t>Week 4-5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Sensitivity Analysis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47799"/>
            <a:ext cx="3581400" cy="2485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Computer Sensitivity Analysis</a:t>
            </a:r>
            <a:endParaRPr lang="en-US" sz="32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1"/>
            <a:ext cx="26352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907339"/>
            <a:ext cx="4592955" cy="584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167380" y="4309110"/>
            <a:ext cx="5511800" cy="12230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2650" y="5556250"/>
            <a:ext cx="5511800" cy="12382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74080" y="2731770"/>
            <a:ext cx="1066800" cy="1384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8350" y="2781300"/>
            <a:ext cx="1447800" cy="114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28850" y="2927350"/>
            <a:ext cx="1905000" cy="704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209550" y="14288"/>
          <a:ext cx="8726488" cy="6829425"/>
        </p:xfrm>
        <a:graphic>
          <a:graphicData uri="http://schemas.openxmlformats.org/presentationml/2006/ole">
            <p:oleObj spid="_x0000_s1039" name="Visio" r:id="rId3" imgW="8950855" imgH="6838545" progId="Visio.Drawing.11">
              <p:embed/>
            </p:oleObj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1120775" y="273050"/>
          <a:ext cx="6499225" cy="6988175"/>
        </p:xfrm>
        <a:graphic>
          <a:graphicData uri="http://schemas.openxmlformats.org/presentationml/2006/ole">
            <p:oleObj spid="_x0000_s1040" name="Visio" r:id="rId4" imgW="6545439" imgH="7007362" progId="Visio.Drawing.11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Range of Optimality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43750" y="6253163"/>
            <a:ext cx="1905000" cy="457200"/>
          </a:xfrm>
          <a:noFill/>
        </p:spPr>
        <p:txBody>
          <a:bodyPr/>
          <a:lstStyle/>
          <a:p>
            <a:fld id="{7DA57C9F-F87B-4AA5-8D7D-7F56DFBCA2AA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8991600" y="6537325"/>
            <a:ext cx="92075" cy="88900"/>
          </a:xfrm>
          <a:custGeom>
            <a:avLst/>
            <a:gdLst>
              <a:gd name="T0" fmla="*/ 414312933 w 21600"/>
              <a:gd name="T1" fmla="*/ 0 h 21600"/>
              <a:gd name="T2" fmla="*/ 0 w 21600"/>
              <a:gd name="T3" fmla="*/ 216052802 h 21600"/>
              <a:gd name="T4" fmla="*/ 414312933 w 21600"/>
              <a:gd name="T5" fmla="*/ 432104550 h 21600"/>
              <a:gd name="T6" fmla="*/ 552419381 w 21600"/>
              <a:gd name="T7" fmla="*/ 21605280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3610F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553200" y="1143000"/>
            <a:ext cx="259080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maximize	12A + 10B</a:t>
            </a:r>
          </a:p>
          <a:p>
            <a:r>
              <a:rPr lang="en-US" sz="1400" dirty="0" err="1" smtClean="0"/>
              <a:t>s.t</a:t>
            </a:r>
            <a:r>
              <a:rPr lang="en-US" sz="1400" dirty="0" smtClean="0"/>
              <a:t>.             8A +   6B  ≤  48	(1)</a:t>
            </a:r>
          </a:p>
          <a:p>
            <a:r>
              <a:rPr lang="en-US" sz="1400" dirty="0" smtClean="0"/>
              <a:t>                  5A + 10B  ≤  50	(2)</a:t>
            </a:r>
          </a:p>
          <a:p>
            <a:r>
              <a:rPr lang="en-US" sz="1400" dirty="0" smtClean="0"/>
              <a:t>                    A             ≥  1	(3)</a:t>
            </a:r>
          </a:p>
          <a:p>
            <a:r>
              <a:rPr lang="en-US" sz="1400" dirty="0" smtClean="0"/>
              <a:t>                    A             ≤  5	(4)</a:t>
            </a:r>
          </a:p>
          <a:p>
            <a:r>
              <a:rPr lang="en-US" sz="1400" dirty="0" smtClean="0"/>
              <a:t>                    A,B   ≥  0</a:t>
            </a:r>
            <a:endParaRPr lang="en-US" sz="1400" dirty="0"/>
          </a:p>
        </p:txBody>
      </p:sp>
      <p:sp>
        <p:nvSpPr>
          <p:cNvPr id="27" name="Oval 26"/>
          <p:cNvSpPr/>
          <p:nvPr/>
        </p:nvSpPr>
        <p:spPr>
          <a:xfrm>
            <a:off x="5207000" y="2425700"/>
            <a:ext cx="16002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3949700" y="2819400"/>
            <a:ext cx="1295400" cy="1231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41116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Range of Feasibility </a:t>
            </a:r>
            <a:endParaRPr 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39700" y="365124"/>
          <a:ext cx="8547100" cy="6035676"/>
        </p:xfrm>
        <a:graphic>
          <a:graphicData uri="http://schemas.openxmlformats.org/presentationml/2006/ole">
            <p:oleObj spid="_x0000_s3075" name="Visio" r:id="rId3" imgW="9495983" imgH="6702898" progId="Visio.Drawing.11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6553200" y="1143000"/>
            <a:ext cx="259080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maximize	12A + 10B</a:t>
            </a:r>
          </a:p>
          <a:p>
            <a:r>
              <a:rPr lang="en-US" sz="1400" dirty="0" err="1" smtClean="0"/>
              <a:t>s.t</a:t>
            </a:r>
            <a:r>
              <a:rPr lang="en-US" sz="1400" dirty="0" smtClean="0"/>
              <a:t>.             8A +   6B  ≤  48	(1)</a:t>
            </a:r>
          </a:p>
          <a:p>
            <a:r>
              <a:rPr lang="en-US" sz="1400" dirty="0" smtClean="0"/>
              <a:t>                  5A + 10B  ≤  50	(2)</a:t>
            </a:r>
          </a:p>
          <a:p>
            <a:r>
              <a:rPr lang="en-US" sz="1400" dirty="0" smtClean="0"/>
              <a:t>                    A             ≥  1	(3)</a:t>
            </a:r>
          </a:p>
          <a:p>
            <a:r>
              <a:rPr lang="en-US" sz="1400" dirty="0" smtClean="0"/>
              <a:t>                    A             ≤  5	(4)</a:t>
            </a:r>
          </a:p>
          <a:p>
            <a:r>
              <a:rPr lang="en-US" sz="1400" dirty="0" smtClean="0"/>
              <a:t>                    A,B   ≥  0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496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Range of Feasibility </a:t>
            </a:r>
            <a:endParaRPr lang="en-US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852487" y="377825"/>
          <a:ext cx="7834313" cy="6022975"/>
        </p:xfrm>
        <a:graphic>
          <a:graphicData uri="http://schemas.openxmlformats.org/presentationml/2006/ole">
            <p:oleObj spid="_x0000_s4100" name="Visio" r:id="rId3" imgW="8716920" imgH="6702898" progId="Visio.Drawing.11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553200" y="1143000"/>
            <a:ext cx="259080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maximize	12A + 10B</a:t>
            </a:r>
          </a:p>
          <a:p>
            <a:r>
              <a:rPr lang="en-US" sz="1400" dirty="0" err="1" smtClean="0"/>
              <a:t>s.t</a:t>
            </a:r>
            <a:r>
              <a:rPr lang="en-US" sz="1400" dirty="0" smtClean="0"/>
              <a:t>.             8A +   6B  ≤  48	(1)</a:t>
            </a:r>
          </a:p>
          <a:p>
            <a:r>
              <a:rPr lang="en-US" sz="1400" dirty="0" smtClean="0"/>
              <a:t>                  5A + 10B  ≤  50	(2)</a:t>
            </a:r>
          </a:p>
          <a:p>
            <a:r>
              <a:rPr lang="en-US" sz="1400" dirty="0" smtClean="0"/>
              <a:t>                    A             ≥  1	(3)</a:t>
            </a:r>
          </a:p>
          <a:p>
            <a:r>
              <a:rPr lang="en-US" sz="1400" dirty="0" smtClean="0"/>
              <a:t>                    A             ≤  5	(4)</a:t>
            </a:r>
          </a:p>
          <a:p>
            <a:r>
              <a:rPr lang="en-US" sz="1400" dirty="0" smtClean="0"/>
              <a:t>                    A,B   ≥  0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7315200" y="1600200"/>
            <a:ext cx="1371600" cy="2286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Range of Feasibility </a:t>
            </a:r>
            <a:endParaRPr lang="en-US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49225" y="393700"/>
          <a:ext cx="8537575" cy="6007100"/>
        </p:xfrm>
        <a:graphic>
          <a:graphicData uri="http://schemas.openxmlformats.org/presentationml/2006/ole">
            <p:oleObj spid="_x0000_s5124" name="Visio" r:id="rId3" imgW="9525158" imgH="6702898" progId="Visio.Drawing.11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553200" y="1143000"/>
            <a:ext cx="259080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maximize	12A + 10B</a:t>
            </a:r>
          </a:p>
          <a:p>
            <a:r>
              <a:rPr lang="en-US" sz="1400" dirty="0" err="1" smtClean="0"/>
              <a:t>s.t</a:t>
            </a:r>
            <a:r>
              <a:rPr lang="en-US" sz="1400" dirty="0" smtClean="0"/>
              <a:t>.             8A +   6B  ≤  48	(1)</a:t>
            </a:r>
          </a:p>
          <a:p>
            <a:r>
              <a:rPr lang="en-US" sz="1400" dirty="0" smtClean="0"/>
              <a:t>                  5A + 10B  ≤  50	(2)</a:t>
            </a:r>
          </a:p>
          <a:p>
            <a:r>
              <a:rPr lang="en-US" sz="1400" dirty="0" smtClean="0"/>
              <a:t>                    A             ≥  1	(3)</a:t>
            </a:r>
          </a:p>
          <a:p>
            <a:r>
              <a:rPr lang="en-US" sz="1400" dirty="0" smtClean="0"/>
              <a:t>                    A             ≤  5	(4)</a:t>
            </a:r>
          </a:p>
          <a:p>
            <a:r>
              <a:rPr lang="en-US" sz="1400" dirty="0" smtClean="0"/>
              <a:t>                    A,B   ≥  0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7315200" y="1600200"/>
            <a:ext cx="1371600" cy="2286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Range of Feasibility </a:t>
            </a:r>
            <a:endParaRPr lang="en-US" dirty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52400" y="381000"/>
          <a:ext cx="8574088" cy="6034088"/>
        </p:xfrm>
        <a:graphic>
          <a:graphicData uri="http://schemas.openxmlformats.org/presentationml/2006/ole">
            <p:oleObj spid="_x0000_s6149" name="Visio" r:id="rId3" imgW="9552711" imgH="6739917" progId="Visio.Drawing.11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553200" y="1143000"/>
            <a:ext cx="259080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maximize	12A + 10B</a:t>
            </a:r>
          </a:p>
          <a:p>
            <a:r>
              <a:rPr lang="en-US" sz="1400" dirty="0" err="1" smtClean="0"/>
              <a:t>s.t</a:t>
            </a:r>
            <a:r>
              <a:rPr lang="en-US" sz="1400" dirty="0" smtClean="0"/>
              <a:t>.             8A +   6B  ≤  48	(1)</a:t>
            </a:r>
          </a:p>
          <a:p>
            <a:r>
              <a:rPr lang="en-US" sz="1400" dirty="0" smtClean="0"/>
              <a:t>                  5A + 10B  ≤  50	(2)</a:t>
            </a:r>
          </a:p>
          <a:p>
            <a:r>
              <a:rPr lang="en-US" sz="1400" dirty="0" smtClean="0"/>
              <a:t>                    A             ≥  1	(3)</a:t>
            </a:r>
          </a:p>
          <a:p>
            <a:r>
              <a:rPr lang="en-US" sz="1400" dirty="0" smtClean="0"/>
              <a:t>                    A             ≤  5	(4)</a:t>
            </a:r>
          </a:p>
          <a:p>
            <a:r>
              <a:rPr lang="en-US" sz="1400" dirty="0" smtClean="0"/>
              <a:t>                    A,B   ≥  0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7239000" y="1600200"/>
            <a:ext cx="1676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24600" y="3276600"/>
            <a:ext cx="1981200" cy="2286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Range of Feasibility </a:t>
            </a:r>
            <a:endParaRPr lang="en-US" dirty="0"/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52400" y="381000"/>
          <a:ext cx="8574088" cy="6034088"/>
        </p:xfrm>
        <a:graphic>
          <a:graphicData uri="http://schemas.openxmlformats.org/presentationml/2006/ole">
            <p:oleObj spid="_x0000_s7173" name="Visio" r:id="rId3" imgW="9552711" imgH="6739917" progId="Visio.Drawing.11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553200" y="1143000"/>
            <a:ext cx="259080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maximize	12A + 10B</a:t>
            </a:r>
          </a:p>
          <a:p>
            <a:r>
              <a:rPr lang="en-US" sz="1400" dirty="0" err="1" smtClean="0"/>
              <a:t>s.t</a:t>
            </a:r>
            <a:r>
              <a:rPr lang="en-US" sz="1400" dirty="0" smtClean="0"/>
              <a:t>.             8A +   6B  ≤  48	(1)</a:t>
            </a:r>
          </a:p>
          <a:p>
            <a:r>
              <a:rPr lang="en-US" sz="1400" dirty="0" smtClean="0"/>
              <a:t>                  5A + 10B  ≤  50	(2)</a:t>
            </a:r>
          </a:p>
          <a:p>
            <a:r>
              <a:rPr lang="en-US" sz="1400" dirty="0" smtClean="0"/>
              <a:t>                    A             ≥  1	(3)</a:t>
            </a:r>
          </a:p>
          <a:p>
            <a:r>
              <a:rPr lang="en-US" sz="1400" dirty="0" smtClean="0"/>
              <a:t>                    A             ≤  5	(4)</a:t>
            </a:r>
          </a:p>
          <a:p>
            <a:r>
              <a:rPr lang="en-US" sz="1400" dirty="0" smtClean="0"/>
              <a:t>                    A,B   ≥  0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7239000" y="1600200"/>
            <a:ext cx="1752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48400" y="3276600"/>
            <a:ext cx="2057400" cy="3048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Range of Feasibility </a:t>
            </a:r>
            <a:endParaRPr lang="en-US" dirty="0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52400" y="381000"/>
          <a:ext cx="8574088" cy="6034088"/>
        </p:xfrm>
        <a:graphic>
          <a:graphicData uri="http://schemas.openxmlformats.org/presentationml/2006/ole">
            <p:oleObj spid="_x0000_s8195" name="Visio" r:id="rId3" imgW="9552711" imgH="6739917" progId="Visio.Drawing.11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6553200" y="1143000"/>
            <a:ext cx="259080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maximize	12A + 10B</a:t>
            </a:r>
          </a:p>
          <a:p>
            <a:r>
              <a:rPr lang="en-US" sz="1400" dirty="0" err="1" smtClean="0"/>
              <a:t>s.t</a:t>
            </a:r>
            <a:r>
              <a:rPr lang="en-US" sz="1400" dirty="0" smtClean="0"/>
              <a:t>.             8A +   6B  ≤  48	(1)</a:t>
            </a:r>
          </a:p>
          <a:p>
            <a:r>
              <a:rPr lang="en-US" sz="1400" dirty="0" smtClean="0"/>
              <a:t>                  5A + 10B  ≤  50	(2)</a:t>
            </a:r>
          </a:p>
          <a:p>
            <a:r>
              <a:rPr lang="en-US" sz="1400" dirty="0" smtClean="0"/>
              <a:t>                    A             ≥  1	(3)</a:t>
            </a:r>
          </a:p>
          <a:p>
            <a:r>
              <a:rPr lang="en-US" sz="1400" dirty="0" smtClean="0"/>
              <a:t>                    A             ≤  5	(4)</a:t>
            </a:r>
          </a:p>
          <a:p>
            <a:r>
              <a:rPr lang="en-US" sz="1400" dirty="0" smtClean="0"/>
              <a:t>                    A,B   ≥  0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7162800" y="1600200"/>
            <a:ext cx="1676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53200" y="2971800"/>
            <a:ext cx="2133600" cy="3048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Computer Sensitivity Analysis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057400" y="1371600"/>
            <a:ext cx="5308527" cy="5393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553200" y="1143000"/>
            <a:ext cx="259080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maximize	12A + 10B</a:t>
            </a:r>
          </a:p>
          <a:p>
            <a:r>
              <a:rPr lang="en-US" sz="1400" dirty="0" err="1" smtClean="0"/>
              <a:t>s.t</a:t>
            </a:r>
            <a:r>
              <a:rPr lang="en-US" sz="1400" dirty="0" smtClean="0"/>
              <a:t>.             8A +   6B  ≤  48	(1)</a:t>
            </a:r>
          </a:p>
          <a:p>
            <a:r>
              <a:rPr lang="en-US" sz="1400" dirty="0" smtClean="0"/>
              <a:t>                  5A + 10B  ≤  50	(2)</a:t>
            </a:r>
          </a:p>
          <a:p>
            <a:r>
              <a:rPr lang="en-US" sz="1400" dirty="0" smtClean="0"/>
              <a:t>                    A             ≥  1	(3)</a:t>
            </a:r>
          </a:p>
          <a:p>
            <a:r>
              <a:rPr lang="en-US" sz="1400" dirty="0" smtClean="0"/>
              <a:t>                    A             ≤  5	(4)</a:t>
            </a:r>
          </a:p>
          <a:p>
            <a:r>
              <a:rPr lang="en-US" sz="1400" dirty="0" smtClean="0"/>
              <a:t>                    A,B   ≥  0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4953000" y="3028950"/>
            <a:ext cx="1066800" cy="1460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413250" y="3244850"/>
            <a:ext cx="774700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413250" y="3416300"/>
            <a:ext cx="869950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632200" y="3460750"/>
            <a:ext cx="2387600" cy="336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93900" y="4552950"/>
            <a:ext cx="5511800" cy="952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896100" y="3911600"/>
            <a:ext cx="2137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Ranges of Optimality</a:t>
            </a:r>
          </a:p>
          <a:p>
            <a:r>
              <a:rPr lang="en-US" dirty="0" smtClean="0"/>
              <a:t>1 for each variable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009170" y="5518150"/>
            <a:ext cx="5511800" cy="12382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-12700" y="5549900"/>
            <a:ext cx="2137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Ranges of feasibility</a:t>
            </a:r>
          </a:p>
          <a:p>
            <a:r>
              <a:rPr lang="en-US" dirty="0" smtClean="0"/>
              <a:t>1 for each constraint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3200" y="2978150"/>
            <a:ext cx="2137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Dual prices</a:t>
            </a:r>
          </a:p>
          <a:p>
            <a:r>
              <a:rPr lang="en-US" dirty="0" smtClean="0"/>
              <a:t>1 for each constraint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02200" y="2298700"/>
            <a:ext cx="1136650" cy="1397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 animBg="1"/>
      <p:bldP spid="15" grpId="0"/>
      <p:bldP spid="17" grpId="0" animBg="1"/>
      <p:bldP spid="18" grpId="0"/>
      <p:bldP spid="19" grpId="0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64&quot;&gt;&lt;/object&gt;&lt;object type=&quot;2&quot; unique_id=&quot;10165&quot;&gt;&lt;object type=&quot;3&quot; unique_id=&quot;10166&quot;&gt;&lt;property id=&quot;20148&quot; value=&quot;5&quot;/&gt;&lt;property id=&quot;20300&quot; value=&quot;Slide 1 - &amp;quot;Graphical sensitivity &amp;quot;&quot;/&gt;&lt;property id=&quot;20307&quot; value=&quot;256&quot;/&gt;&lt;/object&gt;&lt;object type=&quot;3&quot; unique_id=&quot;10167&quot;&gt;&lt;property id=&quot;20148&quot; value=&quot;5&quot;/&gt;&lt;property id=&quot;20300&quot; value=&quot;Slide 2 - &amp;quot;Range of Optimality&amp;quot;&quot;/&gt;&lt;property id=&quot;20307&quot; value=&quot;257&quot;/&gt;&lt;/object&gt;&lt;object type=&quot;3&quot; unique_id=&quot;10168&quot;&gt;&lt;property id=&quot;20148&quot; value=&quot;5&quot;/&gt;&lt;property id=&quot;20300&quot; value=&quot;Slide 3 - &amp;quot;Range of Feasibility &amp;quot;&quot;/&gt;&lt;property id=&quot;20307&quot; value=&quot;259&quot;/&gt;&lt;/object&gt;&lt;object type=&quot;3&quot; unique_id=&quot;10169&quot;&gt;&lt;property id=&quot;20148&quot; value=&quot;5&quot;/&gt;&lt;property id=&quot;20300&quot; value=&quot;Slide 4 - &amp;quot;Range of Feasibility &amp;quot;&quot;/&gt;&lt;property id=&quot;20307&quot; value=&quot;260&quot;/&gt;&lt;/object&gt;&lt;object type=&quot;3&quot; unique_id=&quot;10170&quot;&gt;&lt;property id=&quot;20148&quot; value=&quot;5&quot;/&gt;&lt;property id=&quot;20300&quot; value=&quot;Slide 5 - &amp;quot;Range of Feasibility &amp;quot;&quot;/&gt;&lt;property id=&quot;20307&quot; value=&quot;261&quot;/&gt;&lt;/object&gt;&lt;object type=&quot;3&quot; unique_id=&quot;10171&quot;&gt;&lt;property id=&quot;20148&quot; value=&quot;5&quot;/&gt;&lt;property id=&quot;20300&quot; value=&quot;Slide 6 - &amp;quot;Range of Feasibility &amp;quot;&quot;/&gt;&lt;property id=&quot;20307&quot; value=&quot;262&quot;/&gt;&lt;/object&gt;&lt;object type=&quot;3&quot; unique_id=&quot;10172&quot;&gt;&lt;property id=&quot;20148&quot; value=&quot;5&quot;/&gt;&lt;property id=&quot;20300&quot; value=&quot;Slide 7 - &amp;quot;Range of Feasibility &amp;quot;&quot;/&gt;&lt;property id=&quot;20307&quot; value=&quot;263&quot;/&gt;&lt;/object&gt;&lt;object type=&quot;3&quot; unique_id=&quot;10173&quot;&gt;&lt;property id=&quot;20148&quot; value=&quot;5&quot;/&gt;&lt;property id=&quot;20300&quot; value=&quot;Slide 8 - &amp;quot;Range of Feasibility &amp;quot;&quot;/&gt;&lt;property id=&quot;20307&quot; value=&quot;264&quot;/&gt;&lt;/object&gt;&lt;object type=&quot;3&quot; unique_id=&quot;10234&quot;&gt;&lt;property id=&quot;20148&quot; value=&quot;5&quot;/&gt;&lt;property id=&quot;20300&quot; value=&quot;Slide 9 - &amp;quot;Computer Sensitivity Analysis&amp;quot;&quot;/&gt;&lt;property id=&quot;20307&quot; value=&quot;265&quot;/&gt;&lt;/object&gt;&lt;object type=&quot;3&quot; unique_id=&quot;10235&quot;&gt;&lt;property id=&quot;20148&quot; value=&quot;5&quot;/&gt;&lt;property id=&quot;20300&quot; value=&quot;Slide 10 - &amp;quot;Computer Sensitivity Analysis&amp;quot;&quot;/&gt;&lt;property id=&quot;20307&quot; value=&quot;266&quot;/&gt;&lt;/object&gt;&lt;object type=&quot;3&quot; unique_id=&quot;10236&quot;&gt;&lt;property id=&quot;20148&quot; value=&quot;5&quot;/&gt;&lt;property id=&quot;20300&quot; value=&quot;Slide 11 - &amp;quot;Computer Sensitivity Analysis&amp;quot;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74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Visio</vt:lpstr>
      <vt:lpstr>Graphical sensitivity </vt:lpstr>
      <vt:lpstr>Range of Optimality</vt:lpstr>
      <vt:lpstr>Range of Feasibility </vt:lpstr>
      <vt:lpstr>Range of Feasibility </vt:lpstr>
      <vt:lpstr>Range of Feasibility </vt:lpstr>
      <vt:lpstr>Range of Feasibility </vt:lpstr>
      <vt:lpstr>Range of Feasibility </vt:lpstr>
      <vt:lpstr>Range of Feasibility </vt:lpstr>
      <vt:lpstr>Computer Sensitivity Analysis</vt:lpstr>
      <vt:lpstr>Computer Sensitivity Analysis</vt:lpstr>
      <vt:lpstr>Computer Sensitivity Analysis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Graphical sensitivity </dc:title>
  <dc:creator>Big Boss</dc:creator>
  <cp:lastModifiedBy>OC</cp:lastModifiedBy>
  <cp:revision>77</cp:revision>
  <dcterms:created xsi:type="dcterms:W3CDTF">2006-08-16T00:00:00Z</dcterms:created>
  <dcterms:modified xsi:type="dcterms:W3CDTF">2012-01-19T16:48:11Z</dcterms:modified>
</cp:coreProperties>
</file>