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75" r:id="rId7"/>
    <p:sldId id="274" r:id="rId8"/>
    <p:sldId id="260" r:id="rId9"/>
    <p:sldId id="263" r:id="rId10"/>
    <p:sldId id="277" r:id="rId11"/>
    <p:sldId id="264" r:id="rId12"/>
    <p:sldId id="261" r:id="rId13"/>
    <p:sldId id="267" r:id="rId14"/>
    <p:sldId id="272" r:id="rId15"/>
    <p:sldId id="273" r:id="rId16"/>
    <p:sldId id="278" r:id="rId17"/>
    <p:sldId id="279" r:id="rId18"/>
    <p:sldId id="276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9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9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390" y="1182415"/>
            <a:ext cx="7512410" cy="24180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690" y="3684743"/>
            <a:ext cx="4966138" cy="116752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69A0C-CADD-4AD9-862E-DA1A8ED36625}" type="datetime1">
              <a:rPr lang="en-US"/>
              <a:pPr>
                <a:defRPr/>
              </a:pPr>
              <a:t>6/24/2011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7EF92-10D9-45CE-9816-99BCC1520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690" y="3582278"/>
            <a:ext cx="4002689" cy="220421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3723" y="1086070"/>
            <a:ext cx="7418553" cy="236482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32F53-EE74-4565-B98F-0F8594F747B6}" type="datetime1">
              <a:rPr lang="en-US"/>
              <a:pPr>
                <a:defRPr/>
              </a:pPr>
              <a:t>6/24/2011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A168-84F3-4128-A183-EBEEE39E3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0B276-CB14-4BE6-9609-F19AC6FA6EE7}" type="datetime1">
              <a:rPr lang="en-US"/>
              <a:pPr>
                <a:defRPr/>
              </a:pPr>
              <a:t>6/24/2011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4C0A7-0221-4F6F-9971-FFA64EAD3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09DBA-AF29-4F3A-BFFB-539291132303}" type="datetime1">
              <a:rPr lang="en-US"/>
              <a:pPr>
                <a:defRPr/>
              </a:pPr>
              <a:t>6/24/2011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A5B54-C3B6-4FA0-A97C-4621B7D77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A79A9-6A45-4701-85D0-5EF0C40BE741}" type="datetime1">
              <a:rPr lang="en-US"/>
              <a:pPr>
                <a:defRPr/>
              </a:pPr>
              <a:t>6/24/2011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B2B2F-634C-4F1F-BF86-E39E315FD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28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F533F-FBD0-4DC5-8377-6F880DE4251A}" type="datetime1">
              <a:rPr lang="en-US"/>
              <a:pPr>
                <a:defRPr/>
              </a:pPr>
              <a:t>6/24/2011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ED6A7-EFBE-4181-B3D6-CFB734A57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9914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1131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65881"/>
            <a:ext cx="5486400" cy="3783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E1DE0-78B6-479E-BD99-298EBD6CA77D}" type="datetime1">
              <a:rPr lang="en-US"/>
              <a:pPr>
                <a:defRPr/>
              </a:pPr>
              <a:t>6/24/2011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DA67-35DD-4FC3-AF8D-C3D66BEC9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4200" y="6227763"/>
            <a:ext cx="2133600" cy="246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DFD50BB-C333-40FE-B684-72AFB8B8BB2C}" type="datetime1">
              <a:rPr lang="en-US"/>
              <a:pPr>
                <a:defRPr/>
              </a:pPr>
              <a:t>6/24/2011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59475"/>
            <a:ext cx="3163888" cy="2571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0988" y="6089650"/>
            <a:ext cx="7858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142A42B-3229-4FD1-9813-8BE120C01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5" r:id="rId2"/>
    <p:sldLayoutId id="2147483723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174750" y="1182688"/>
            <a:ext cx="7512050" cy="2417762"/>
          </a:xfrm>
        </p:spPr>
        <p:txBody>
          <a:bodyPr/>
          <a:lstStyle/>
          <a:p>
            <a:pPr eaLnBrk="1" hangingPunct="1"/>
            <a:r>
              <a:rPr lang="en-US" dirty="0" smtClean="0"/>
              <a:t>Active Directory Structure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3879273" y="3684588"/>
            <a:ext cx="4328102" cy="1168400"/>
          </a:xfrm>
        </p:spPr>
        <p:txBody>
          <a:bodyPr/>
          <a:lstStyle/>
          <a:p>
            <a:pPr eaLnBrk="1" hangingPunct="1"/>
            <a:r>
              <a:rPr lang="en-US" smtClean="0"/>
              <a:t>June 2011</a:t>
            </a:r>
          </a:p>
          <a:p>
            <a:pPr eaLnBrk="1" hangingPunct="1"/>
            <a:r>
              <a:rPr lang="en-US" smtClean="0"/>
              <a:t>Erick </a:t>
            </a:r>
            <a:r>
              <a:rPr lang="en-US" dirty="0" err="1" smtClean="0"/>
              <a:t>Engelke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WatIAm</a:t>
            </a:r>
            <a:r>
              <a:rPr lang="en-US" dirty="0" smtClean="0"/>
              <a:t> </a:t>
            </a:r>
            <a:r>
              <a:rPr lang="en-US" dirty="0" err="1" smtClean="0"/>
              <a:t>Dept</a:t>
            </a:r>
            <a:r>
              <a:rPr lang="en-US" dirty="0" smtClean="0"/>
              <a:t>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 management of department lists</a:t>
            </a:r>
          </a:p>
          <a:p>
            <a:pPr lvl="1"/>
            <a:r>
              <a:rPr lang="en-US" dirty="0" smtClean="0"/>
              <a:t>Drupal – lists of staff</a:t>
            </a:r>
          </a:p>
          <a:p>
            <a:pPr lvl="1"/>
            <a:r>
              <a:rPr lang="en-US" dirty="0" err="1" smtClean="0"/>
              <a:t>Sharepoint</a:t>
            </a:r>
            <a:r>
              <a:rPr lang="en-US" dirty="0" smtClean="0"/>
              <a:t> – departmental sites</a:t>
            </a:r>
          </a:p>
          <a:p>
            <a:pPr lvl="1"/>
            <a:r>
              <a:rPr lang="en-US" dirty="0" smtClean="0"/>
              <a:t>Labs – who can use special software</a:t>
            </a:r>
          </a:p>
          <a:p>
            <a:pPr lvl="1"/>
            <a:r>
              <a:rPr lang="en-US" dirty="0" smtClean="0"/>
              <a:t>Servers – who can access data</a:t>
            </a:r>
          </a:p>
          <a:p>
            <a:pPr lvl="1"/>
            <a:r>
              <a:rPr lang="en-US" dirty="0" smtClean="0"/>
              <a:t>Podiums ?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. Erick is in both IST and </a:t>
            </a:r>
            <a:r>
              <a:rPr lang="en-US" dirty="0" err="1" smtClean="0"/>
              <a:t>EngComp</a:t>
            </a:r>
            <a:r>
              <a:rPr lang="en-US" dirty="0" smtClean="0"/>
              <a:t> now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970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Groups, servers, print queues need names</a:t>
            </a:r>
          </a:p>
          <a:p>
            <a:r>
              <a:rPr lang="en-US" dirty="0" smtClean="0"/>
              <a:t>A list of prefixes is in the document</a:t>
            </a:r>
          </a:p>
          <a:p>
            <a:pPr lvl="1"/>
            <a:r>
              <a:rPr lang="en-US" dirty="0" err="1" smtClean="0"/>
              <a:t>sju</a:t>
            </a:r>
            <a:r>
              <a:rPr lang="en-US" dirty="0" smtClean="0"/>
              <a:t>_ – St. </a:t>
            </a:r>
            <a:r>
              <a:rPr lang="en-US" dirty="0" err="1" smtClean="0"/>
              <a:t>Jeromes</a:t>
            </a:r>
            <a:r>
              <a:rPr lang="en-US" dirty="0" smtClean="0"/>
              <a:t> University</a:t>
            </a:r>
          </a:p>
          <a:p>
            <a:pPr lvl="1"/>
            <a:r>
              <a:rPr lang="en-US" dirty="0" smtClean="0"/>
              <a:t>math_ - math</a:t>
            </a:r>
          </a:p>
          <a:p>
            <a:pPr lvl="1"/>
            <a:r>
              <a:rPr lang="en-US" dirty="0" err="1" smtClean="0"/>
              <a:t>env</a:t>
            </a:r>
            <a:r>
              <a:rPr lang="en-US" dirty="0" smtClean="0"/>
              <a:t>_ - environment</a:t>
            </a:r>
          </a:p>
          <a:p>
            <a:pPr lvl="1"/>
            <a:r>
              <a:rPr lang="en-US" dirty="0" err="1" smtClean="0"/>
              <a:t>uw</a:t>
            </a:r>
            <a:r>
              <a:rPr lang="en-US" dirty="0" smtClean="0"/>
              <a:t>_ - campus, </a:t>
            </a:r>
            <a:r>
              <a:rPr lang="en-US" dirty="0" err="1" smtClean="0"/>
              <a:t>eg</a:t>
            </a:r>
            <a:r>
              <a:rPr lang="en-US" dirty="0" smtClean="0"/>
              <a:t>. UCIST</a:t>
            </a:r>
          </a:p>
          <a:p>
            <a:pPr lvl="1"/>
            <a:r>
              <a:rPr lang="en-US" dirty="0" err="1" smtClean="0"/>
              <a:t>IdM</a:t>
            </a:r>
            <a:r>
              <a:rPr lang="en-US" dirty="0" smtClean="0"/>
              <a:t>_ - ID management system… </a:t>
            </a:r>
            <a:r>
              <a:rPr lang="en-US" dirty="0" err="1" smtClean="0"/>
              <a:t>WatIAm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mtClean="0"/>
              <a:t>Workstations Organization</a:t>
            </a:r>
            <a:endParaRPr lang="en-US" b="0"/>
          </a:p>
        </p:txBody>
      </p:sp>
      <p:pic>
        <p:nvPicPr>
          <p:cNvPr id="6" name="Content Placeholder 5" descr="ad-tre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607" y="1920240"/>
            <a:ext cx="8688999" cy="22528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subtree</a:t>
            </a:r>
            <a:r>
              <a:rPr lang="en-US" dirty="0" smtClean="0"/>
              <a:t> follows organization of university workstation management</a:t>
            </a:r>
          </a:p>
          <a:p>
            <a:r>
              <a:rPr lang="en-US" dirty="0" smtClean="0"/>
              <a:t>IST manages many administration PCs</a:t>
            </a:r>
          </a:p>
          <a:p>
            <a:r>
              <a:rPr lang="en-US" dirty="0" smtClean="0"/>
              <a:t>Library and residences have own IT shops</a:t>
            </a:r>
          </a:p>
          <a:p>
            <a:r>
              <a:rPr lang="en-US" dirty="0" smtClean="0"/>
              <a:t>Much software purchased and policies set at faculty level</a:t>
            </a:r>
          </a:p>
          <a:p>
            <a:r>
              <a:rPr lang="en-US" dirty="0" smtClean="0"/>
              <a:t>Non-windows machines also in the tree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5477"/>
            <a:ext cx="8229600" cy="4473530"/>
          </a:xfrm>
        </p:spPr>
        <p:txBody>
          <a:bodyPr/>
          <a:lstStyle/>
          <a:p>
            <a:r>
              <a:rPr lang="en-US" dirty="0" smtClean="0"/>
              <a:t>Domain should be as simple as possible while reflecting the structure of UW</a:t>
            </a:r>
          </a:p>
          <a:p>
            <a:r>
              <a:rPr lang="en-US" dirty="0" smtClean="0"/>
              <a:t>Future services like video conferencing and digital signing will make use of AD</a:t>
            </a:r>
          </a:p>
          <a:p>
            <a:r>
              <a:rPr lang="en-US" dirty="0" smtClean="0"/>
              <a:t>Economize effort, minimize duplication</a:t>
            </a:r>
          </a:p>
          <a:p>
            <a:r>
              <a:rPr lang="en-US" dirty="0" smtClean="0"/>
              <a:t>Take the best of ADS and Nexus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93379"/>
            <a:ext cx="8229600" cy="2311017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2152"/>
            <a:ext cx="8229600" cy="5013161"/>
          </a:xfrm>
        </p:spPr>
        <p:txBody>
          <a:bodyPr/>
          <a:lstStyle/>
          <a:p>
            <a:r>
              <a:rPr lang="en-US" sz="2200" dirty="0" smtClean="0"/>
              <a:t>Create a test AD with the new structure, make sure </a:t>
            </a:r>
            <a:r>
              <a:rPr lang="en-US" sz="2200" dirty="0" err="1" smtClean="0"/>
              <a:t>WatIAm</a:t>
            </a:r>
            <a:r>
              <a:rPr lang="en-US" sz="2200" dirty="0" smtClean="0"/>
              <a:t> doesn’t hiccup</a:t>
            </a:r>
          </a:p>
          <a:p>
            <a:r>
              <a:rPr lang="en-US" sz="2200" dirty="0" smtClean="0"/>
              <a:t>Implement the new AD structure in ADS, Nexus and </a:t>
            </a:r>
            <a:r>
              <a:rPr lang="en-US" sz="2200" dirty="0" err="1" smtClean="0"/>
              <a:t>WatIAM</a:t>
            </a:r>
            <a:endParaRPr lang="en-US" sz="2200" dirty="0" smtClean="0"/>
          </a:p>
          <a:p>
            <a:r>
              <a:rPr lang="en-US" sz="2200" dirty="0" smtClean="0"/>
              <a:t>Migrate accounts from ADS to Nexus (this is a non-destructive copy, then account exist in both domains)</a:t>
            </a:r>
          </a:p>
          <a:p>
            <a:pPr lvl="1"/>
            <a:r>
              <a:rPr lang="en-US" sz="2200" dirty="0" smtClean="0"/>
              <a:t>For existing nexus users, just copy the ADS SID into Nexus </a:t>
            </a:r>
            <a:r>
              <a:rPr lang="en-US" sz="2200" dirty="0" err="1" smtClean="0"/>
              <a:t>SidHistory</a:t>
            </a:r>
            <a:r>
              <a:rPr lang="en-US" sz="2200" dirty="0" smtClean="0"/>
              <a:t> field</a:t>
            </a:r>
          </a:p>
          <a:p>
            <a:pPr lvl="1"/>
            <a:r>
              <a:rPr lang="en-US" sz="2200" dirty="0" smtClean="0"/>
              <a:t>For non-Nexus users, copy the whole account over, including password (new SID, but old </a:t>
            </a:r>
            <a:r>
              <a:rPr lang="en-US" sz="2200" dirty="0" err="1" smtClean="0"/>
              <a:t>SidHistory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Do group migrations too</a:t>
            </a:r>
          </a:p>
          <a:p>
            <a:r>
              <a:rPr lang="en-US" sz="2200" dirty="0" smtClean="0"/>
              <a:t>Get </a:t>
            </a:r>
            <a:r>
              <a:rPr lang="en-US" sz="2200" dirty="0" err="1" smtClean="0"/>
              <a:t>WatIAM</a:t>
            </a:r>
            <a:r>
              <a:rPr lang="en-US" sz="2200" dirty="0" smtClean="0"/>
              <a:t> creating/managing accounts in both domains</a:t>
            </a:r>
          </a:p>
          <a:p>
            <a:r>
              <a:rPr lang="en-US" sz="2200" i="1" dirty="0" smtClean="0"/>
              <a:t>At this point, all the users are moved</a:t>
            </a:r>
            <a:r>
              <a:rPr lang="en-US" sz="2200" dirty="0" smtClean="0"/>
              <a:t>.  Document everything, then we can start thinking about servers </a:t>
            </a:r>
            <a:r>
              <a:rPr lang="en-US" sz="2200" smtClean="0"/>
              <a:t>and workstations</a:t>
            </a:r>
            <a:endParaRPr lang="en-US" sz="22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Following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Migrate SharePoint server</a:t>
            </a:r>
          </a:p>
          <a:p>
            <a:r>
              <a:rPr lang="en-US" dirty="0" smtClean="0"/>
              <a:t>Begin migrating workstations</a:t>
            </a:r>
          </a:p>
          <a:p>
            <a:r>
              <a:rPr lang="en-US" dirty="0" smtClean="0"/>
              <a:t>Migrate workgroup servers</a:t>
            </a:r>
          </a:p>
          <a:p>
            <a:r>
              <a:rPr lang="en-US" dirty="0" smtClean="0"/>
              <a:t>Migrate databases systems</a:t>
            </a:r>
          </a:p>
          <a:p>
            <a:r>
              <a:rPr lang="en-US" dirty="0" smtClean="0"/>
              <a:t>Migrate wireless</a:t>
            </a:r>
          </a:p>
          <a:p>
            <a:r>
              <a:rPr lang="en-US" dirty="0" smtClean="0"/>
              <a:t>Migrate </a:t>
            </a:r>
            <a:r>
              <a:rPr lang="en-US" dirty="0" err="1" smtClean="0"/>
              <a:t>UWace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902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March 2011 – discovery stage</a:t>
            </a:r>
          </a:p>
          <a:p>
            <a:r>
              <a:rPr lang="en-US" dirty="0" smtClean="0"/>
              <a:t>April 2011 – begin design documentation</a:t>
            </a:r>
          </a:p>
          <a:p>
            <a:r>
              <a:rPr lang="en-US" dirty="0" smtClean="0"/>
              <a:t>May 2011 – begin tests of migration tools</a:t>
            </a:r>
          </a:p>
          <a:p>
            <a:r>
              <a:rPr lang="en-US" dirty="0" smtClean="0"/>
              <a:t>July 2011 – begin migrating real accounts</a:t>
            </a:r>
          </a:p>
          <a:p>
            <a:r>
              <a:rPr lang="en-US" dirty="0" smtClean="0"/>
              <a:t>Sept. 2011 – March 2012</a:t>
            </a:r>
          </a:p>
          <a:p>
            <a:pPr lvl="1"/>
            <a:r>
              <a:rPr lang="en-US" dirty="0" smtClean="0"/>
              <a:t>Workstations, servers, databases</a:t>
            </a:r>
            <a:r>
              <a:rPr lang="en-US" smtClean="0"/>
              <a:t>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56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3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Starting Point</a:t>
            </a:r>
            <a:endParaRPr lang="en-US" b="0" dirty="0"/>
          </a:p>
        </p:txBody>
      </p:sp>
      <p:pic>
        <p:nvPicPr>
          <p:cNvPr id="4" name="Content Placeholder 3" descr="ad-startin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664" y="2560320"/>
            <a:ext cx="6188631" cy="16535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Top Level Structure</a:t>
            </a:r>
            <a:endParaRPr lang="en-US" b="0" dirty="0"/>
          </a:p>
        </p:txBody>
      </p:sp>
      <p:pic>
        <p:nvPicPr>
          <p:cNvPr id="4" name="Content Placeholder 3" descr="ad-topleve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543" y="1693468"/>
            <a:ext cx="6008914" cy="38885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People Organization</a:t>
            </a:r>
            <a:endParaRPr lang="en-US" b="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35" y="2673927"/>
            <a:ext cx="8485318" cy="191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2594"/>
            <a:ext cx="8229600" cy="4512720"/>
          </a:xfrm>
        </p:spPr>
        <p:txBody>
          <a:bodyPr/>
          <a:lstStyle/>
          <a:p>
            <a:r>
              <a:rPr lang="en-US" sz="2400" dirty="0" smtClean="0"/>
              <a:t>Administered primarily by </a:t>
            </a:r>
            <a:r>
              <a:rPr lang="en-US" sz="2400" dirty="0" err="1" smtClean="0"/>
              <a:t>WatIAM</a:t>
            </a:r>
            <a:endParaRPr lang="en-US" sz="2400" dirty="0" smtClean="0"/>
          </a:p>
          <a:p>
            <a:r>
              <a:rPr lang="en-US" sz="2400" dirty="0" smtClean="0"/>
              <a:t>Second account for </a:t>
            </a:r>
            <a:r>
              <a:rPr lang="en-US" sz="2400" i="1" dirty="0" smtClean="0"/>
              <a:t>elevated</a:t>
            </a:r>
            <a:r>
              <a:rPr lang="en-US" sz="2400" dirty="0" smtClean="0"/>
              <a:t> privileges (!)</a:t>
            </a:r>
          </a:p>
          <a:p>
            <a:r>
              <a:rPr lang="en-US" sz="2400" dirty="0" smtClean="0"/>
              <a:t>Optional second or third account for lesser privileges (_)</a:t>
            </a:r>
          </a:p>
          <a:p>
            <a:r>
              <a:rPr lang="en-US" sz="2400" dirty="0" smtClean="0"/>
              <a:t>Use of smartcards for some people</a:t>
            </a:r>
          </a:p>
          <a:p>
            <a:r>
              <a:rPr lang="en-US" sz="2400" dirty="0" smtClean="0"/>
              <a:t>Like passport – personal </a:t>
            </a:r>
            <a:r>
              <a:rPr lang="en-US" sz="2400" dirty="0" err="1" smtClean="0"/>
              <a:t>userids</a:t>
            </a:r>
            <a:r>
              <a:rPr lang="en-US" sz="2400" dirty="0" smtClean="0"/>
              <a:t> cannot be shared</a:t>
            </a:r>
          </a:p>
          <a:p>
            <a:r>
              <a:rPr lang="en-US" sz="2400" dirty="0" smtClean="0"/>
              <a:t>Use other mechanisms to share data</a:t>
            </a:r>
          </a:p>
          <a:p>
            <a:r>
              <a:rPr lang="en-US" sz="2400" dirty="0" err="1" smtClean="0"/>
              <a:t>Userid</a:t>
            </a:r>
            <a:r>
              <a:rPr lang="en-US" sz="2400" dirty="0" smtClean="0"/>
              <a:t>/password equivalent to a signature (</a:t>
            </a:r>
            <a:r>
              <a:rPr lang="en-US" sz="2400" dirty="0" err="1" smtClean="0"/>
              <a:t>pki</a:t>
            </a:r>
            <a:r>
              <a:rPr lang="en-US" sz="2400" dirty="0" smtClean="0"/>
              <a:t> coming)</a:t>
            </a:r>
          </a:p>
          <a:p>
            <a:r>
              <a:rPr lang="en-US" sz="2400" i="1" dirty="0" smtClean="0"/>
              <a:t>Generic </a:t>
            </a:r>
            <a:r>
              <a:rPr lang="en-US" sz="2400" dirty="0" smtClean="0"/>
              <a:t>accounts can have more than one person – </a:t>
            </a:r>
            <a:r>
              <a:rPr lang="en-US" sz="2400" dirty="0" err="1" smtClean="0"/>
              <a:t>eg</a:t>
            </a:r>
            <a:r>
              <a:rPr lang="en-US" sz="2400" dirty="0" smtClean="0"/>
              <a:t>. helpdesk, </a:t>
            </a:r>
            <a:r>
              <a:rPr lang="en-US" sz="2400" dirty="0" err="1" smtClean="0"/>
              <a:t>askawarrior</a:t>
            </a:r>
            <a:r>
              <a:rPr lang="en-US" sz="2400" dirty="0" smtClean="0"/>
              <a:t>, </a:t>
            </a:r>
            <a:r>
              <a:rPr lang="en-US" sz="2400" dirty="0" err="1" smtClean="0"/>
              <a:t>WatIAm</a:t>
            </a:r>
            <a:r>
              <a:rPr lang="en-US" sz="2400" dirty="0" smtClean="0"/>
              <a:t> will treat these differently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Below Each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– </a:t>
            </a:r>
            <a:r>
              <a:rPr lang="en-US" dirty="0" err="1" smtClean="0"/>
              <a:t>WatIAm</a:t>
            </a:r>
            <a:r>
              <a:rPr lang="en-US" dirty="0" smtClean="0"/>
              <a:t> managed</a:t>
            </a:r>
          </a:p>
          <a:p>
            <a:r>
              <a:rPr lang="en-US" dirty="0" smtClean="0"/>
              <a:t>Hidden – </a:t>
            </a:r>
            <a:r>
              <a:rPr lang="en-US" dirty="0" err="1" smtClean="0"/>
              <a:t>WatIAm</a:t>
            </a:r>
            <a:r>
              <a:rPr lang="en-US" dirty="0" smtClean="0"/>
              <a:t> managed, not public</a:t>
            </a:r>
          </a:p>
          <a:p>
            <a:r>
              <a:rPr lang="en-US" dirty="0" smtClean="0"/>
              <a:t>Support - !</a:t>
            </a:r>
            <a:r>
              <a:rPr lang="en-US" dirty="0" err="1" smtClean="0"/>
              <a:t>erick</a:t>
            </a:r>
            <a:r>
              <a:rPr lang="en-US" dirty="0" smtClean="0"/>
              <a:t>, _</a:t>
            </a:r>
            <a:r>
              <a:rPr lang="en-US" dirty="0" err="1" smtClean="0"/>
              <a:t>erick</a:t>
            </a:r>
            <a:r>
              <a:rPr lang="en-US" dirty="0" smtClean="0"/>
              <a:t> and </a:t>
            </a:r>
            <a:r>
              <a:rPr lang="en-US" dirty="0" err="1" smtClean="0"/>
              <a:t>mssql</a:t>
            </a:r>
            <a:r>
              <a:rPr lang="en-US" dirty="0" smtClean="0"/>
              <a:t> service accounts</a:t>
            </a:r>
          </a:p>
          <a:p>
            <a:r>
              <a:rPr lang="en-US" dirty="0" smtClean="0"/>
              <a:t>Generic – </a:t>
            </a:r>
            <a:r>
              <a:rPr lang="en-US" dirty="0" err="1" smtClean="0"/>
              <a:t>WatIAm</a:t>
            </a:r>
            <a:r>
              <a:rPr lang="en-US" dirty="0" smtClean="0"/>
              <a:t> managed, roles</a:t>
            </a:r>
          </a:p>
          <a:p>
            <a:r>
              <a:rPr lang="en-US" dirty="0" smtClean="0"/>
              <a:t>Legacy – accounts from the old ADs which haven’t been worked out yet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9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 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27818" cy="4177145"/>
          </a:xfrm>
        </p:spPr>
        <p:txBody>
          <a:bodyPr/>
          <a:lstStyle/>
          <a:p>
            <a:r>
              <a:rPr lang="en-US" sz="2800" dirty="0" smtClean="0"/>
              <a:t>Alumni</a:t>
            </a:r>
          </a:p>
          <a:p>
            <a:r>
              <a:rPr lang="en-US" sz="2800" dirty="0" smtClean="0"/>
              <a:t>Authentication only – </a:t>
            </a:r>
            <a:r>
              <a:rPr lang="en-US" sz="2800" dirty="0" err="1" smtClean="0"/>
              <a:t>auth</a:t>
            </a:r>
            <a:r>
              <a:rPr lang="en-US" sz="2800" dirty="0" smtClean="0"/>
              <a:t>, but don’t allow logins</a:t>
            </a:r>
          </a:p>
          <a:p>
            <a:r>
              <a:rPr lang="en-US" sz="2800" dirty="0" smtClean="0"/>
              <a:t>Corporate – contractors</a:t>
            </a:r>
          </a:p>
          <a:p>
            <a:r>
              <a:rPr lang="en-US" sz="2800" dirty="0" smtClean="0"/>
              <a:t>Guests – wireless access, logins too</a:t>
            </a:r>
          </a:p>
          <a:p>
            <a:r>
              <a:rPr lang="en-US" sz="2800" dirty="0" smtClean="0"/>
              <a:t>Non-UW – permanent people not staff</a:t>
            </a:r>
          </a:p>
          <a:p>
            <a:r>
              <a:rPr lang="en-US" sz="2800" dirty="0" smtClean="0"/>
              <a:t>Orphaned </a:t>
            </a:r>
            <a:endParaRPr lang="en-US" sz="2800" dirty="0" smtClean="0"/>
          </a:p>
          <a:p>
            <a:r>
              <a:rPr lang="en-US" sz="2800" dirty="0" smtClean="0"/>
              <a:t>Support – privileged, harder passwords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32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Groups Organization</a:t>
            </a:r>
            <a:endParaRPr lang="en-US" b="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6" y="2244437"/>
            <a:ext cx="8930389" cy="193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useful for managing access to data</a:t>
            </a:r>
          </a:p>
          <a:p>
            <a:r>
              <a:rPr lang="en-US" dirty="0" err="1" smtClean="0"/>
              <a:t>WatIAM</a:t>
            </a:r>
            <a:r>
              <a:rPr lang="en-US" dirty="0" smtClean="0"/>
              <a:t> will manage some groups</a:t>
            </a:r>
          </a:p>
          <a:p>
            <a:pPr lvl="1"/>
            <a:r>
              <a:rPr lang="en-US" dirty="0" err="1" smtClean="0"/>
              <a:t>isaFaculty</a:t>
            </a:r>
            <a:r>
              <a:rPr lang="en-US" dirty="0" smtClean="0"/>
              <a:t>, </a:t>
            </a:r>
            <a:r>
              <a:rPr lang="en-US" dirty="0" err="1" smtClean="0"/>
              <a:t>isaStaff</a:t>
            </a:r>
            <a:r>
              <a:rPr lang="en-US" dirty="0" smtClean="0"/>
              <a:t>, </a:t>
            </a:r>
            <a:r>
              <a:rPr lang="en-US" dirty="0" err="1" smtClean="0"/>
              <a:t>isaStudent</a:t>
            </a:r>
            <a:r>
              <a:rPr lang="en-US" dirty="0" smtClean="0"/>
              <a:t> </a:t>
            </a:r>
            <a:r>
              <a:rPr lang="en-US" dirty="0" smtClean="0"/>
              <a:t>lists</a:t>
            </a:r>
          </a:p>
          <a:p>
            <a:pPr lvl="1"/>
            <a:r>
              <a:rPr lang="en-US" dirty="0" smtClean="0"/>
              <a:t>Course </a:t>
            </a:r>
            <a:r>
              <a:rPr lang="en-US" dirty="0" smtClean="0"/>
              <a:t>lists</a:t>
            </a:r>
          </a:p>
          <a:p>
            <a:pPr lvl="1"/>
            <a:r>
              <a:rPr lang="en-US" dirty="0" smtClean="0"/>
              <a:t>Departmental lists</a:t>
            </a:r>
            <a:endParaRPr lang="en-US" dirty="0" smtClean="0"/>
          </a:p>
          <a:p>
            <a:pPr lvl="1"/>
            <a:r>
              <a:rPr lang="en-US" dirty="0" smtClean="0"/>
              <a:t>These lists define who is ACTIVE</a:t>
            </a:r>
          </a:p>
          <a:p>
            <a:r>
              <a:rPr lang="en-US" dirty="0" smtClean="0"/>
              <a:t>Delegated access to groups OU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ineering_Black">
  <a:themeElements>
    <a:clrScheme name="Custom 1">
      <a:dk1>
        <a:sysClr val="windowText" lastClr="000000"/>
      </a:dk1>
      <a:lt1>
        <a:srgbClr val="FFFFFF"/>
      </a:lt1>
      <a:dk2>
        <a:srgbClr val="96172E"/>
      </a:dk2>
      <a:lt2>
        <a:srgbClr val="FFFFFF"/>
      </a:lt2>
      <a:accent1>
        <a:srgbClr val="0073CF"/>
      </a:accent1>
      <a:accent2>
        <a:srgbClr val="E98300"/>
      </a:accent2>
      <a:accent3>
        <a:srgbClr val="E0249A"/>
      </a:accent3>
      <a:accent4>
        <a:srgbClr val="009AA6"/>
      </a:accent4>
      <a:accent5>
        <a:srgbClr val="57068C"/>
      </a:accent5>
      <a:accent6>
        <a:srgbClr val="B6BF00"/>
      </a:accent6>
      <a:hlink>
        <a:srgbClr val="FECB00"/>
      </a:hlink>
      <a:folHlink>
        <a:srgbClr val="FEC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543</Words>
  <Application>Microsoft Office PowerPoint</Application>
  <PresentationFormat>On-screen Show (4:3)</PresentationFormat>
  <Paragraphs>92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Engineering_Black</vt:lpstr>
      <vt:lpstr>Active Directory Structure</vt:lpstr>
      <vt:lpstr>Starting Point</vt:lpstr>
      <vt:lpstr>Top Level Structure</vt:lpstr>
      <vt:lpstr>People Organization</vt:lpstr>
      <vt:lpstr>People</vt:lpstr>
      <vt:lpstr>Below Each Unit</vt:lpstr>
      <vt:lpstr>Administration OU</vt:lpstr>
      <vt:lpstr>Groups Organization</vt:lpstr>
      <vt:lpstr>Groups</vt:lpstr>
      <vt:lpstr>WatIAm Dept Groups</vt:lpstr>
      <vt:lpstr>Naming Conventions</vt:lpstr>
      <vt:lpstr>Workstations Organization</vt:lpstr>
      <vt:lpstr>Workstations</vt:lpstr>
      <vt:lpstr>Summary</vt:lpstr>
      <vt:lpstr>Next Steps</vt:lpstr>
      <vt:lpstr>Following Steps</vt:lpstr>
      <vt:lpstr>Timetable</vt:lpstr>
      <vt:lpstr>The End</vt:lpstr>
    </vt:vector>
  </TitlesOfParts>
  <Company>UofWaterloo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 Paxman</dc:creator>
  <cp:lastModifiedBy>erick</cp:lastModifiedBy>
  <cp:revision>49</cp:revision>
  <cp:lastPrinted>2010-03-08T19:59:32Z</cp:lastPrinted>
  <dcterms:created xsi:type="dcterms:W3CDTF">2010-03-08T20:19:38Z</dcterms:created>
  <dcterms:modified xsi:type="dcterms:W3CDTF">2011-06-24T12:19:13Z</dcterms:modified>
</cp:coreProperties>
</file>