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1"/>
  </p:notesMasterIdLst>
  <p:handoutMasterIdLst>
    <p:handoutMasterId r:id="rId12"/>
  </p:handoutMasterIdLst>
  <p:sldIdLst>
    <p:sldId id="257" r:id="rId3"/>
    <p:sldId id="272" r:id="rId4"/>
    <p:sldId id="273" r:id="rId5"/>
    <p:sldId id="275" r:id="rId6"/>
    <p:sldId id="274" r:id="rId7"/>
    <p:sldId id="276" r:id="rId8"/>
    <p:sldId id="277" r:id="rId9"/>
    <p:sldId id="278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A53474D-E3A7-4EA4-9521-848BDE911838}">
          <p14:sldIdLst>
            <p14:sldId id="257"/>
            <p14:sldId id="272"/>
            <p14:sldId id="273"/>
            <p14:sldId id="275"/>
            <p14:sldId id="274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8" d="100"/>
          <a:sy n="88" d="100"/>
        </p:scale>
        <p:origin x="494" y="6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1/19/2016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1/19/2016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1/19/2016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1/19/2016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err="1" smtClean="0"/>
              <a:t>LearnLock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Security for Exams</a:t>
            </a:r>
          </a:p>
          <a:p>
            <a:r>
              <a:rPr lang="en-CA" dirty="0" smtClean="0"/>
              <a:t>Engineering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Multiple options for exams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Restricting to Learn</a:t>
            </a:r>
          </a:p>
          <a:p>
            <a:endParaRPr lang="en-US" dirty="0" smtClean="0"/>
          </a:p>
          <a:p>
            <a:r>
              <a:rPr lang="en-CA" dirty="0" smtClean="0"/>
              <a:t>Exams with applications like Excel, Word, SPSS, </a:t>
            </a:r>
            <a:r>
              <a:rPr lang="en-CA" dirty="0" err="1" smtClean="0"/>
              <a:t>Matlab</a:t>
            </a:r>
            <a:endParaRPr lang="en-CA" dirty="0" smtClean="0"/>
          </a:p>
          <a:p>
            <a:pPr lvl="1"/>
            <a:r>
              <a:rPr lang="en-CA" dirty="0" smtClean="0"/>
              <a:t>Some software needs license serving exceptions</a:t>
            </a:r>
          </a:p>
          <a:p>
            <a:pPr lvl="1"/>
            <a:r>
              <a:rPr lang="en-CA" dirty="0" smtClean="0"/>
              <a:t>MS Office needs MS help web sites</a:t>
            </a:r>
            <a:endParaRPr lang="en-US" dirty="0" smtClean="0"/>
          </a:p>
          <a:p>
            <a:endParaRPr lang="en-CA" dirty="0" smtClean="0"/>
          </a:p>
          <a:p>
            <a:r>
              <a:rPr lang="en-CA" dirty="0" smtClean="0"/>
              <a:t>Open book exams with access to N: drive, </a:t>
            </a:r>
          </a:p>
          <a:p>
            <a:endParaRPr lang="en-CA" dirty="0" smtClean="0"/>
          </a:p>
          <a:p>
            <a:r>
              <a:rPr lang="en-CA" dirty="0" smtClean="0"/>
              <a:t>Or anonymous accounts with no N: drive or profile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LearnLock</a:t>
            </a:r>
            <a:r>
              <a:rPr lang="en-CA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Supply </a:t>
            </a:r>
            <a:r>
              <a:rPr lang="en-CA" dirty="0" err="1" smtClean="0"/>
              <a:t>LearnLock</a:t>
            </a:r>
            <a:r>
              <a:rPr lang="en-CA" dirty="0" smtClean="0"/>
              <a:t> with a list of trusted DNS sites</a:t>
            </a:r>
          </a:p>
          <a:p>
            <a:pPr lvl="1"/>
            <a:r>
              <a:rPr lang="en-CA" dirty="0" err="1" smtClean="0"/>
              <a:t>Eg</a:t>
            </a:r>
            <a:r>
              <a:rPr lang="en-CA" dirty="0" smtClean="0"/>
              <a:t>. Learn, CAS, license servers, Emerge</a:t>
            </a:r>
          </a:p>
          <a:p>
            <a:pPr lvl="1"/>
            <a:endParaRPr lang="en-CA" dirty="0" smtClean="0"/>
          </a:p>
          <a:p>
            <a:r>
              <a:rPr lang="en-CA" dirty="0" err="1" smtClean="0"/>
              <a:t>LearnLock</a:t>
            </a:r>
            <a:r>
              <a:rPr lang="en-CA" dirty="0" smtClean="0"/>
              <a:t> Learns firewall IP rules in response to real-time DNS queries</a:t>
            </a:r>
          </a:p>
          <a:p>
            <a:pPr lvl="1"/>
            <a:r>
              <a:rPr lang="en-CA" dirty="0" smtClean="0"/>
              <a:t>Ideal for cloud-based solutions like Desire2Learn which change all the time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Creates a log file showing attempts </a:t>
            </a:r>
            <a:r>
              <a:rPr lang="en-CA" dirty="0"/>
              <a:t>(</a:t>
            </a:r>
            <a:r>
              <a:rPr lang="en-CA" dirty="0" smtClean="0"/>
              <a:t>successes and indicates failures), useful for creating the rule set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6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it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Applications issue DNS queries to access resources</a:t>
            </a:r>
          </a:p>
          <a:p>
            <a:endParaRPr lang="en-CA" dirty="0" smtClean="0"/>
          </a:p>
          <a:p>
            <a:r>
              <a:rPr lang="en-CA" dirty="0" err="1" smtClean="0"/>
              <a:t>LearnLock</a:t>
            </a:r>
            <a:r>
              <a:rPr lang="en-CA" dirty="0" smtClean="0"/>
              <a:t> intercepts the DNS queries and either returns </a:t>
            </a:r>
          </a:p>
          <a:p>
            <a:pPr lvl="1"/>
            <a:r>
              <a:rPr lang="en-CA" dirty="0" smtClean="0"/>
              <a:t>the correct addresses AND opens its internal IP firewall for those addresses</a:t>
            </a:r>
          </a:p>
          <a:p>
            <a:pPr lvl="1"/>
            <a:r>
              <a:rPr lang="en-CA" dirty="0" smtClean="0"/>
              <a:t>or returns “address not found” and leaves the IP address blocked</a:t>
            </a:r>
          </a:p>
          <a:p>
            <a:pPr lvl="1"/>
            <a:endParaRPr lang="en-CA" dirty="0"/>
          </a:p>
          <a:p>
            <a:r>
              <a:rPr lang="en-CA" dirty="0" smtClean="0"/>
              <a:t>Applications do not try and are also unable to access network addresses we block.  No timeouts.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8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LearnLock</a:t>
            </a:r>
            <a:r>
              <a:rPr lang="en-CA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CA" dirty="0" smtClean="0">
                <a:solidFill>
                  <a:srgbClr val="164B4F"/>
                </a:solidFill>
              </a:rPr>
              <a:t>Does </a:t>
            </a:r>
            <a:r>
              <a:rPr lang="en-CA" dirty="0">
                <a:solidFill>
                  <a:srgbClr val="164B4F"/>
                </a:solidFill>
              </a:rPr>
              <a:t>not </a:t>
            </a:r>
            <a:r>
              <a:rPr lang="en-CA" dirty="0" smtClean="0">
                <a:solidFill>
                  <a:srgbClr val="164B4F"/>
                </a:solidFill>
              </a:rPr>
              <a:t>force </a:t>
            </a:r>
            <a:r>
              <a:rPr lang="en-CA" dirty="0">
                <a:solidFill>
                  <a:srgbClr val="164B4F"/>
                </a:solidFill>
              </a:rPr>
              <a:t>timeouts, fast web access and immediate </a:t>
            </a:r>
            <a:r>
              <a:rPr lang="en-CA" dirty="0" smtClean="0">
                <a:solidFill>
                  <a:srgbClr val="164B4F"/>
                </a:solidFill>
              </a:rPr>
              <a:t>failures</a:t>
            </a:r>
          </a:p>
          <a:p>
            <a:pPr lvl="0"/>
            <a:endParaRPr lang="en-CA" dirty="0">
              <a:solidFill>
                <a:srgbClr val="164B4F"/>
              </a:solidFill>
            </a:endParaRPr>
          </a:p>
          <a:p>
            <a:pPr lvl="0"/>
            <a:r>
              <a:rPr lang="en-CA" dirty="0" smtClean="0">
                <a:solidFill>
                  <a:srgbClr val="164B4F"/>
                </a:solidFill>
              </a:rPr>
              <a:t>Full </a:t>
            </a:r>
            <a:r>
              <a:rPr lang="en-CA" dirty="0">
                <a:solidFill>
                  <a:srgbClr val="164B4F"/>
                </a:solidFill>
              </a:rPr>
              <a:t>network speed, no delays on </a:t>
            </a:r>
            <a:r>
              <a:rPr lang="en-CA" dirty="0" smtClean="0">
                <a:solidFill>
                  <a:srgbClr val="164B4F"/>
                </a:solidFill>
              </a:rPr>
              <a:t>traffic</a:t>
            </a:r>
          </a:p>
          <a:p>
            <a:pPr lvl="0"/>
            <a:endParaRPr lang="en-CA" dirty="0">
              <a:solidFill>
                <a:srgbClr val="164B4F"/>
              </a:solidFill>
            </a:endParaRPr>
          </a:p>
          <a:p>
            <a:pPr lvl="0"/>
            <a:r>
              <a:rPr lang="en-CA" dirty="0" smtClean="0">
                <a:solidFill>
                  <a:srgbClr val="164B4F"/>
                </a:solidFill>
              </a:rPr>
              <a:t>Tested compatible </a:t>
            </a:r>
            <a:r>
              <a:rPr lang="en-CA" dirty="0">
                <a:solidFill>
                  <a:srgbClr val="164B4F"/>
                </a:solidFill>
              </a:rPr>
              <a:t>with all </a:t>
            </a:r>
            <a:r>
              <a:rPr lang="en-CA" dirty="0" smtClean="0">
                <a:solidFill>
                  <a:srgbClr val="164B4F"/>
                </a:solidFill>
              </a:rPr>
              <a:t>software </a:t>
            </a:r>
            <a:r>
              <a:rPr lang="en-CA" dirty="0">
                <a:solidFill>
                  <a:srgbClr val="164B4F"/>
                </a:solidFill>
              </a:rPr>
              <a:t>used in </a:t>
            </a:r>
            <a:r>
              <a:rPr lang="en-CA" dirty="0" smtClean="0">
                <a:solidFill>
                  <a:srgbClr val="164B4F"/>
                </a:solidFill>
              </a:rPr>
              <a:t>Engineering labs</a:t>
            </a:r>
          </a:p>
          <a:p>
            <a:pPr lvl="0"/>
            <a:endParaRPr lang="en-CA" dirty="0">
              <a:solidFill>
                <a:srgbClr val="164B4F"/>
              </a:solidFill>
            </a:endParaRPr>
          </a:p>
          <a:p>
            <a:pPr lvl="0"/>
            <a:r>
              <a:rPr lang="en-CA" dirty="0">
                <a:solidFill>
                  <a:srgbClr val="164B4F"/>
                </a:solidFill>
              </a:rPr>
              <a:t>Simplifies auto logins with a web </a:t>
            </a:r>
            <a:r>
              <a:rPr lang="en-CA" dirty="0" smtClean="0">
                <a:solidFill>
                  <a:srgbClr val="164B4F"/>
                </a:solidFill>
              </a:rPr>
              <a:t>front-end</a:t>
            </a:r>
          </a:p>
          <a:p>
            <a:pPr lvl="0"/>
            <a:endParaRPr lang="en-CA" dirty="0" smtClean="0">
              <a:solidFill>
                <a:srgbClr val="164B4F"/>
              </a:solidFill>
            </a:endParaRPr>
          </a:p>
          <a:p>
            <a:pPr lvl="0"/>
            <a:r>
              <a:rPr lang="en-CA" dirty="0" smtClean="0">
                <a:solidFill>
                  <a:srgbClr val="164B4F"/>
                </a:solidFill>
              </a:rPr>
              <a:t>Requires a Staff/Faculty nexus account to change the state</a:t>
            </a:r>
          </a:p>
          <a:p>
            <a:pPr marL="0" lvl="0" indent="0">
              <a:buNone/>
            </a:pPr>
            <a:endParaRPr lang="en-CA" dirty="0">
              <a:solidFill>
                <a:srgbClr val="164B4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LearnLock</a:t>
            </a:r>
            <a:r>
              <a:rPr lang="en-CA" dirty="0" smtClean="0"/>
              <a:t> Compared to other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 err="1" smtClean="0"/>
              <a:t>LearnLock</a:t>
            </a:r>
            <a:r>
              <a:rPr lang="en-CA" dirty="0" smtClean="0"/>
              <a:t> is free</a:t>
            </a:r>
          </a:p>
          <a:p>
            <a:r>
              <a:rPr lang="en-CA" dirty="0" smtClean="0"/>
              <a:t>Device driver which guides machine to compliance, unobtrusive compared to other considered software.  </a:t>
            </a:r>
          </a:p>
          <a:p>
            <a:pPr lvl="1"/>
            <a:r>
              <a:rPr lang="en-CA" dirty="0" smtClean="0"/>
              <a:t>They are more suited when you need an online version of a proctor, and then they make the machine difficult to use</a:t>
            </a:r>
          </a:p>
          <a:p>
            <a:r>
              <a:rPr lang="en-CA" dirty="0" smtClean="0"/>
              <a:t>Does not prevent other software (though that can be done with GPOs), </a:t>
            </a:r>
            <a:r>
              <a:rPr lang="en-CA" dirty="0" err="1" smtClean="0"/>
              <a:t>LearnLock</a:t>
            </a:r>
            <a:r>
              <a:rPr lang="en-CA" dirty="0" smtClean="0"/>
              <a:t> just restricts network access</a:t>
            </a:r>
          </a:p>
          <a:p>
            <a:r>
              <a:rPr lang="en-CA" dirty="0" smtClean="0"/>
              <a:t>Compatible with exams that require user software</a:t>
            </a:r>
          </a:p>
          <a:p>
            <a:r>
              <a:rPr lang="en-CA" dirty="0" smtClean="0"/>
              <a:t>Allows easy backing out if problems occur</a:t>
            </a:r>
          </a:p>
          <a:p>
            <a:r>
              <a:rPr lang="en-CA" dirty="0" smtClean="0"/>
              <a:t>Easily enabled/disabled</a:t>
            </a:r>
          </a:p>
          <a:p>
            <a:r>
              <a:rPr lang="en-CA" dirty="0" smtClean="0"/>
              <a:t>Allows user to use favourite/familiar web browser</a:t>
            </a:r>
          </a:p>
          <a:p>
            <a:r>
              <a:rPr lang="en-CA" dirty="0" smtClean="0"/>
              <a:t>Does not allow granularity down to certain pages of a web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34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LearnLock</a:t>
            </a:r>
            <a:r>
              <a:rPr lang="en-CA" dirty="0" smtClean="0"/>
              <a:t> Compared to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 smtClean="0"/>
              <a:t>LearnLock</a:t>
            </a:r>
            <a:r>
              <a:rPr lang="en-CA" dirty="0" smtClean="0"/>
              <a:t> is free</a:t>
            </a:r>
          </a:p>
          <a:p>
            <a:r>
              <a:rPr lang="en-CA" dirty="0" smtClean="0"/>
              <a:t>Simple to use, no setup required</a:t>
            </a:r>
          </a:p>
          <a:p>
            <a:r>
              <a:rPr lang="en-CA" dirty="0" smtClean="0"/>
              <a:t>Full network speed, </a:t>
            </a:r>
            <a:r>
              <a:rPr lang="en-CA" dirty="0" err="1" smtClean="0"/>
              <a:t>eg</a:t>
            </a:r>
            <a:r>
              <a:rPr lang="en-CA" dirty="0"/>
              <a:t>.</a:t>
            </a:r>
            <a:r>
              <a:rPr lang="en-CA" dirty="0" smtClean="0"/>
              <a:t> access to N: drive remains fast if allowed</a:t>
            </a:r>
          </a:p>
          <a:p>
            <a:r>
              <a:rPr lang="en-CA" dirty="0" smtClean="0"/>
              <a:t>Scalable at no cost because logic is in workstations</a:t>
            </a:r>
          </a:p>
          <a:p>
            <a:r>
              <a:rPr lang="en-CA" dirty="0" smtClean="0"/>
              <a:t>Compatible with all protocols, not just HTTP/HTTPS</a:t>
            </a:r>
          </a:p>
          <a:p>
            <a:pPr lvl="1"/>
            <a:r>
              <a:rPr lang="en-CA" dirty="0" smtClean="0"/>
              <a:t>Compatible with license servers</a:t>
            </a:r>
          </a:p>
          <a:p>
            <a:r>
              <a:rPr lang="en-CA" dirty="0" smtClean="0"/>
              <a:t>Handles automatic logins </a:t>
            </a:r>
            <a:r>
              <a:rPr lang="en-CA" smtClean="0"/>
              <a:t>on workstation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9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535283"/>
              </p:ext>
            </p:extLst>
          </p:nvPr>
        </p:nvGraphicFramePr>
        <p:xfrm>
          <a:off x="1294402" y="228600"/>
          <a:ext cx="7353300" cy="636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Image" r:id="rId3" imgW="14628240" imgH="12621960" progId="PhotoshopElements.Image.2">
                  <p:embed/>
                </p:oleObj>
              </mc:Choice>
              <mc:Fallback>
                <p:oleObj name="Image" r:id="rId3" imgW="14628240" imgH="12621960" progId="PhotoshopElements.Image.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4402" y="228600"/>
                        <a:ext cx="7353300" cy="636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543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Serenity nature presentation (widescreen)</Template>
  <TotalTime>0</TotalTime>
  <Words>380</Words>
  <Application>Microsoft Office PowerPoint</Application>
  <PresentationFormat>Custom</PresentationFormat>
  <Paragraphs>58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Euphemia</vt:lpstr>
      <vt:lpstr>Serenity 16x9</vt:lpstr>
      <vt:lpstr>Adobe Photoshop Elements Image</vt:lpstr>
      <vt:lpstr>LearnLock</vt:lpstr>
      <vt:lpstr>Multiple options for exams</vt:lpstr>
      <vt:lpstr>LearnLock Overview</vt:lpstr>
      <vt:lpstr>How it works</vt:lpstr>
      <vt:lpstr>LearnLock Features</vt:lpstr>
      <vt:lpstr>LearnLock Compared to other software</vt:lpstr>
      <vt:lpstr>LearnLock Compared to Firewalls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2016-01-19T20:45:22Z</dcterms:created>
  <dcterms:modified xsi:type="dcterms:W3CDTF">2016-01-19T22:00:58Z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