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584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8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F5F0C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B4B4B4"/>
              </a:solidFill>
              <a:prstDash val="solid"/>
              <a:miter lim="400000"/>
            </a:ln>
          </a:left>
          <a:right>
            <a:ln w="12700" cap="flat">
              <a:solidFill>
                <a:srgbClr val="B4B4B4"/>
              </a:solidFill>
              <a:prstDash val="solid"/>
              <a:miter lim="400000"/>
            </a:ln>
          </a:right>
          <a:top>
            <a:ln w="12700" cap="flat">
              <a:solidFill>
                <a:srgbClr val="B4B4B4"/>
              </a:solidFill>
              <a:prstDash val="solid"/>
              <a:miter lim="400000"/>
            </a:ln>
          </a:top>
          <a:bottom>
            <a:ln w="12700" cap="flat">
              <a:solidFill>
                <a:srgbClr val="B4B4B4"/>
              </a:solidFill>
              <a:prstDash val="solid"/>
              <a:miter lim="400000"/>
            </a:ln>
          </a:bottom>
          <a:insideH>
            <a:ln w="12700" cap="flat">
              <a:solidFill>
                <a:srgbClr val="B4B4B4"/>
              </a:solidFill>
              <a:prstDash val="solid"/>
              <a:miter lim="400000"/>
            </a:ln>
          </a:insideH>
          <a:insideV>
            <a:ln w="12700" cap="flat">
              <a:solidFill>
                <a:srgbClr val="B4B4B4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7CED4">
              <a:alpha val="2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398CC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0365C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5DC123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33632E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105381"/>
              <a:satOff val="14341"/>
              <a:lumOff val="10801"/>
            </a:schemeClr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545761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777C83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C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8" d="100"/>
          <a:sy n="58" d="100"/>
        </p:scale>
        <p:origin x="60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19525955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>
            <a:spLocks noGrp="1"/>
          </p:cNvSpPr>
          <p:nvPr>
            <p:ph type="title"/>
          </p:nvPr>
        </p:nvSpPr>
        <p:spPr>
          <a:xfrm>
            <a:off x="1270000" y="1638300"/>
            <a:ext cx="10464800" cy="33020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Shape 12"/>
          <p:cNvSpPr>
            <a:spLocks noGrp="1"/>
          </p:cNvSpPr>
          <p:nvPr>
            <p:ph type="body" sz="quarter" idx="1"/>
          </p:nvPr>
        </p:nvSpPr>
        <p:spPr>
          <a:xfrm>
            <a:off x="1270000" y="5029200"/>
            <a:ext cx="10464800" cy="11303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hape 1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/>
          </p:cNvSpPr>
          <p:nvPr>
            <p:ph type="body" sz="quarter" idx="13"/>
          </p:nvPr>
        </p:nvSpPr>
        <p:spPr>
          <a:xfrm>
            <a:off x="1270000" y="6362700"/>
            <a:ext cx="10464800" cy="533400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2800" b="1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r>
              <a:t>–Johnny Appleseed</a:t>
            </a:r>
          </a:p>
        </p:txBody>
      </p:sp>
      <p:sp>
        <p:nvSpPr>
          <p:cNvPr id="94" name="Shape 94"/>
          <p:cNvSpPr>
            <a:spLocks noGrp="1"/>
          </p:cNvSpPr>
          <p:nvPr>
            <p:ph type="body" sz="quarter" idx="14"/>
          </p:nvPr>
        </p:nvSpPr>
        <p:spPr>
          <a:xfrm>
            <a:off x="1270000" y="4254500"/>
            <a:ext cx="10464800" cy="7112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2400"/>
              </a:spcBef>
              <a:buSzTx/>
              <a:buNone/>
              <a:defRPr sz="4000"/>
            </a:lvl1pPr>
          </a:lstStyle>
          <a:p>
            <a:r>
              <a:t>“Type a quote here.”</a:t>
            </a:r>
          </a:p>
        </p:txBody>
      </p:sp>
      <p:sp>
        <p:nvSpPr>
          <p:cNvPr id="95" name="Shape 9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>
            <a:spLocks noGrp="1"/>
          </p:cNvSpPr>
          <p:nvPr>
            <p:ph type="pic" idx="13"/>
          </p:nvPr>
        </p:nvSpPr>
        <p:spPr>
          <a:xfrm>
            <a:off x="0" y="0"/>
            <a:ext cx="13004800" cy="97536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hape 10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>
            <a:spLocks noGrp="1"/>
          </p:cNvSpPr>
          <p:nvPr>
            <p:ph type="pic" idx="13"/>
          </p:nvPr>
        </p:nvSpPr>
        <p:spPr>
          <a:xfrm>
            <a:off x="1600200" y="635000"/>
            <a:ext cx="9779000" cy="59182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Shape 21"/>
          <p:cNvSpPr>
            <a:spLocks noGrp="1"/>
          </p:cNvSpPr>
          <p:nvPr>
            <p:ph type="title"/>
          </p:nvPr>
        </p:nvSpPr>
        <p:spPr>
          <a:xfrm>
            <a:off x="1270000" y="6718300"/>
            <a:ext cx="10464800" cy="14224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Shape 22"/>
          <p:cNvSpPr>
            <a:spLocks noGrp="1"/>
          </p:cNvSpPr>
          <p:nvPr>
            <p:ph type="body" sz="quarter" idx="1"/>
          </p:nvPr>
        </p:nvSpPr>
        <p:spPr>
          <a:xfrm>
            <a:off x="1270000" y="8191500"/>
            <a:ext cx="10464800" cy="12192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hape 23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Shape 30"/>
          <p:cNvSpPr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1" name="Shape 3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>
            <a:spLocks noGrp="1"/>
          </p:cNvSpPr>
          <p:nvPr>
            <p:ph type="pic" sz="half" idx="13"/>
          </p:nvPr>
        </p:nvSpPr>
        <p:spPr>
          <a:xfrm>
            <a:off x="6718300" y="762000"/>
            <a:ext cx="5334000" cy="82423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Shape 39"/>
          <p:cNvSpPr>
            <a:spLocks noGrp="1"/>
          </p:cNvSpPr>
          <p:nvPr>
            <p:ph type="title"/>
          </p:nvPr>
        </p:nvSpPr>
        <p:spPr>
          <a:xfrm>
            <a:off x="952500" y="762000"/>
            <a:ext cx="5334000" cy="4000500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t>Title Text</a:t>
            </a:r>
          </a:p>
        </p:txBody>
      </p:sp>
      <p:sp>
        <p:nvSpPr>
          <p:cNvPr id="40" name="Shape 40"/>
          <p:cNvSpPr>
            <a:spLocks noGrp="1"/>
          </p:cNvSpPr>
          <p:nvPr>
            <p:ph type="body" sz="quarter" idx="1"/>
          </p:nvPr>
        </p:nvSpPr>
        <p:spPr>
          <a:xfrm>
            <a:off x="952500" y="5003800"/>
            <a:ext cx="5334000" cy="4000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3200"/>
            </a:lvl1pPr>
            <a:lvl2pPr marL="0" indent="228600" algn="ctr">
              <a:spcBef>
                <a:spcPts val="0"/>
              </a:spcBef>
              <a:buSzTx/>
              <a:buNone/>
              <a:defRPr sz="3200"/>
            </a:lvl2pPr>
            <a:lvl3pPr marL="0" indent="457200" algn="ctr">
              <a:spcBef>
                <a:spcPts val="0"/>
              </a:spcBef>
              <a:buSzTx/>
              <a:buNone/>
              <a:defRPr sz="3200"/>
            </a:lvl3pPr>
            <a:lvl4pPr marL="0" indent="685800" algn="ctr">
              <a:spcBef>
                <a:spcPts val="0"/>
              </a:spcBef>
              <a:buSzTx/>
              <a:buNone/>
              <a:defRPr sz="3200"/>
            </a:lvl4pPr>
            <a:lvl5pPr marL="0" indent="914400" algn="ctr">
              <a:spcBef>
                <a:spcPts val="0"/>
              </a:spcBef>
              <a:buSzTx/>
              <a:buNone/>
              <a:defRPr sz="32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hape 41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hape 49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Shape 57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hape 5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>
            <a:spLocks noGrp="1"/>
          </p:cNvSpPr>
          <p:nvPr>
            <p:ph type="pic" sz="half" idx="13"/>
          </p:nvPr>
        </p:nvSpPr>
        <p:spPr>
          <a:xfrm>
            <a:off x="6718300" y="2590800"/>
            <a:ext cx="5334000" cy="62865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Shape 67"/>
          <p:cNvSpPr>
            <a:spLocks noGrp="1"/>
          </p:cNvSpPr>
          <p:nvPr>
            <p:ph type="body" sz="half" idx="1"/>
          </p:nvPr>
        </p:nvSpPr>
        <p:spPr>
          <a:xfrm>
            <a:off x="952500" y="2590800"/>
            <a:ext cx="5334000" cy="6286500"/>
          </a:xfrm>
          <a:prstGeom prst="rect">
            <a:avLst/>
          </a:prstGeom>
        </p:spPr>
        <p:txBody>
          <a:bodyPr/>
          <a:lstStyle>
            <a:lvl1pPr marL="381000" indent="-381000">
              <a:spcBef>
                <a:spcPts val="3800"/>
              </a:spcBef>
              <a:defRPr sz="2800"/>
            </a:lvl1pPr>
            <a:lvl2pPr marL="762000" indent="-381000">
              <a:spcBef>
                <a:spcPts val="3800"/>
              </a:spcBef>
              <a:defRPr sz="2800"/>
            </a:lvl2pPr>
            <a:lvl3pPr marL="1143000" indent="-381000">
              <a:spcBef>
                <a:spcPts val="3800"/>
              </a:spcBef>
              <a:defRPr sz="2800"/>
            </a:lvl3pPr>
            <a:lvl4pPr marL="1524000" indent="-381000">
              <a:spcBef>
                <a:spcPts val="3800"/>
              </a:spcBef>
              <a:defRPr sz="2800"/>
            </a:lvl4pPr>
            <a:lvl5pPr marL="1905000" indent="-381000">
              <a:spcBef>
                <a:spcPts val="38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hape 6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Shape 75"/>
          <p:cNvSpPr>
            <a:spLocks noGrp="1"/>
          </p:cNvSpPr>
          <p:nvPr>
            <p:ph type="body" idx="1"/>
          </p:nvPr>
        </p:nvSpPr>
        <p:spPr>
          <a:xfrm>
            <a:off x="952500" y="1270000"/>
            <a:ext cx="11099800" cy="7213600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hape 7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>
            <a:spLocks noGrp="1"/>
          </p:cNvSpPr>
          <p:nvPr>
            <p:ph type="pic" sz="quarter" idx="13"/>
          </p:nvPr>
        </p:nvSpPr>
        <p:spPr>
          <a:xfrm>
            <a:off x="6718300" y="50927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Shape 84"/>
          <p:cNvSpPr>
            <a:spLocks noGrp="1"/>
          </p:cNvSpPr>
          <p:nvPr>
            <p:ph type="pic" sz="quarter" idx="14"/>
          </p:nvPr>
        </p:nvSpPr>
        <p:spPr>
          <a:xfrm>
            <a:off x="6718300" y="762000"/>
            <a:ext cx="5334000" cy="38989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Shape 85"/>
          <p:cNvSpPr>
            <a:spLocks noGrp="1"/>
          </p:cNvSpPr>
          <p:nvPr>
            <p:ph type="pic" sz="half" idx="15"/>
          </p:nvPr>
        </p:nvSpPr>
        <p:spPr>
          <a:xfrm>
            <a:off x="952500" y="762884"/>
            <a:ext cx="5334000" cy="82296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hape 8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21209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Shape 3"/>
          <p:cNvSpPr>
            <a:spLocks noGrp="1"/>
          </p:cNvSpPr>
          <p:nvPr>
            <p:ph type="body" idx="1"/>
          </p:nvPr>
        </p:nvSpPr>
        <p:spPr>
          <a:xfrm>
            <a:off x="952500" y="2590800"/>
            <a:ext cx="11099800" cy="62865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hape 4"/>
          <p:cNvSpPr>
            <a:spLocks noGrp="1"/>
          </p:cNvSpPr>
          <p:nvPr>
            <p:ph type="sldNum" sz="quarter" idx="2"/>
          </p:nvPr>
        </p:nvSpPr>
        <p:spPr>
          <a:xfrm>
            <a:off x="6311798" y="9245600"/>
            <a:ext cx="368504" cy="3810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18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0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457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914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1371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1828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22860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27432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32004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36576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4114800" marR="0" indent="-457200" algn="l" defTabSz="584200" rtl="0" latinLnBrk="0">
        <a:lnSpc>
          <a:spcPct val="100000"/>
        </a:lnSpc>
        <a:spcBef>
          <a:spcPts val="4200"/>
        </a:spcBef>
        <a:spcAft>
          <a:spcPts val="0"/>
        </a:spcAft>
        <a:buClrTx/>
        <a:buSzPct val="75000"/>
        <a:buFontTx/>
        <a:buChar char="•"/>
        <a:tabLst/>
        <a:defRPr sz="3800" b="0" i="0" u="none" strike="noStrike" cap="none" spc="0" baseline="0">
          <a:ln>
            <a:noFill/>
          </a:ln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AssetMan</a:t>
            </a:r>
          </a:p>
        </p:txBody>
      </p:sp>
      <p:sp>
        <p:nvSpPr>
          <p:cNvPr id="120" name="Shape 120"/>
          <p:cNvSpPr>
            <a:spLocks noGrp="1"/>
          </p:cNvSpPr>
          <p:nvPr>
            <p:ph type="subTitle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Engineering Computing</a:t>
            </a:r>
          </a:p>
          <a:p>
            <a:r>
              <a:t>March 2016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Shape 146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1588655"/>
          </a:xfrm>
          <a:prstGeom prst="rect">
            <a:avLst/>
          </a:prstGeom>
        </p:spPr>
        <p:txBody>
          <a:bodyPr/>
          <a:lstStyle/>
          <a:p>
            <a:r>
              <a:rPr dirty="0"/>
              <a:t>APIs</a:t>
            </a:r>
          </a:p>
        </p:txBody>
      </p:sp>
      <p:sp>
        <p:nvSpPr>
          <p:cNvPr id="147" name="Shape 147"/>
          <p:cNvSpPr>
            <a:spLocks noGrp="1"/>
          </p:cNvSpPr>
          <p:nvPr>
            <p:ph type="body" idx="1"/>
          </p:nvPr>
        </p:nvSpPr>
        <p:spPr>
          <a:xfrm>
            <a:off x="952500" y="1845425"/>
            <a:ext cx="11099800" cy="7031875"/>
          </a:xfrm>
          <a:prstGeom prst="rect">
            <a:avLst/>
          </a:prstGeom>
        </p:spPr>
        <p:txBody>
          <a:bodyPr>
            <a:normAutofit fontScale="85000" lnSpcReduction="20000"/>
          </a:bodyPr>
          <a:lstStyle/>
          <a:p>
            <a:pPr marL="397763" indent="-397763" defTabSz="508254">
              <a:spcBef>
                <a:spcPts val="3600"/>
              </a:spcBef>
              <a:defRPr sz="3306"/>
            </a:pPr>
            <a:r>
              <a:rPr lang="en-CA" dirty="0" smtClean="0"/>
              <a:t>eight</a:t>
            </a:r>
            <a:r>
              <a:rPr dirty="0" smtClean="0"/>
              <a:t> </a:t>
            </a:r>
            <a:r>
              <a:rPr dirty="0" err="1"/>
              <a:t>apis</a:t>
            </a:r>
            <a:r>
              <a:rPr dirty="0"/>
              <a:t> used by </a:t>
            </a:r>
            <a:r>
              <a:rPr dirty="0" err="1"/>
              <a:t>AssetMan</a:t>
            </a:r>
            <a:r>
              <a:rPr dirty="0"/>
              <a:t> GUI or other apps</a:t>
            </a:r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dirty="0"/>
              <a:t>read schema (</a:t>
            </a:r>
            <a:r>
              <a:rPr dirty="0" err="1"/>
              <a:t>eg</a:t>
            </a:r>
            <a:r>
              <a:rPr dirty="0"/>
              <a:t>. what is read/write, or </a:t>
            </a:r>
            <a:r>
              <a:rPr dirty="0" err="1"/>
              <a:t>readonly</a:t>
            </a:r>
            <a:r>
              <a:rPr dirty="0"/>
              <a:t>)</a:t>
            </a:r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dirty="0"/>
              <a:t>read asset </a:t>
            </a:r>
            <a:r>
              <a:rPr dirty="0" err="1"/>
              <a:t>db</a:t>
            </a:r>
            <a:endParaRPr dirty="0"/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dirty="0"/>
              <a:t>write asset </a:t>
            </a:r>
            <a:r>
              <a:rPr dirty="0" err="1"/>
              <a:t>db</a:t>
            </a:r>
            <a:r>
              <a:rPr dirty="0"/>
              <a:t> (limited to read/write fields)</a:t>
            </a:r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dirty="0"/>
              <a:t>read asset/software </a:t>
            </a:r>
            <a:r>
              <a:rPr dirty="0" err="1"/>
              <a:t>db</a:t>
            </a:r>
            <a:r>
              <a:rPr dirty="0"/>
              <a:t> (CSV format)</a:t>
            </a:r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dirty="0"/>
              <a:t>read change log</a:t>
            </a:r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dirty="0"/>
              <a:t>read software </a:t>
            </a:r>
            <a:r>
              <a:rPr dirty="0" err="1" smtClean="0"/>
              <a:t>db</a:t>
            </a:r>
            <a:endParaRPr lang="en-CA" dirty="0" smtClean="0"/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lang="en-CA" dirty="0" smtClean="0"/>
              <a:t>read document </a:t>
            </a:r>
            <a:r>
              <a:rPr lang="en-CA" dirty="0" err="1" smtClean="0"/>
              <a:t>db</a:t>
            </a:r>
            <a:endParaRPr lang="en-CA" dirty="0" smtClean="0"/>
          </a:p>
          <a:p>
            <a:pPr marL="795527" lvl="1" indent="-397763" defTabSz="508254">
              <a:spcBef>
                <a:spcPts val="3600"/>
              </a:spcBef>
              <a:defRPr sz="3306"/>
            </a:pPr>
            <a:r>
              <a:rPr lang="en-CA" dirty="0" smtClean="0"/>
              <a:t>write document </a:t>
            </a:r>
            <a:r>
              <a:rPr lang="en-CA" dirty="0" err="1" smtClean="0"/>
              <a:t>db</a:t>
            </a:r>
            <a:endParaRPr dirty="0"/>
          </a:p>
        </p:txBody>
      </p:sp>
    </p:spTree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Shape 149"/>
          <p:cNvSpPr>
            <a:spLocks noGrp="1"/>
          </p:cNvSpPr>
          <p:nvPr>
            <p:ph type="title"/>
          </p:nvPr>
        </p:nvSpPr>
        <p:spPr>
          <a:xfrm>
            <a:off x="952500" y="406399"/>
            <a:ext cx="11099800" cy="1558860"/>
          </a:xfrm>
          <a:prstGeom prst="rect">
            <a:avLst/>
          </a:prstGeom>
        </p:spPr>
        <p:txBody>
          <a:bodyPr/>
          <a:lstStyle/>
          <a:p>
            <a:r>
              <a:rPr dirty="0" smtClean="0"/>
              <a:t>Status</a:t>
            </a:r>
            <a:r>
              <a:rPr lang="en-CA" dirty="0" smtClean="0"/>
              <a:t> Late</a:t>
            </a:r>
            <a:r>
              <a:rPr dirty="0" smtClean="0"/>
              <a:t> </a:t>
            </a:r>
            <a:r>
              <a:rPr dirty="0"/>
              <a:t>March 2016</a:t>
            </a:r>
          </a:p>
        </p:txBody>
      </p:sp>
      <p:sp>
        <p:nvSpPr>
          <p:cNvPr id="150" name="Shape 150"/>
          <p:cNvSpPr>
            <a:spLocks noGrp="1"/>
          </p:cNvSpPr>
          <p:nvPr>
            <p:ph type="body" idx="1"/>
          </p:nvPr>
        </p:nvSpPr>
        <p:spPr>
          <a:xfrm>
            <a:off x="965200" y="1862468"/>
            <a:ext cx="11099800" cy="7014832"/>
          </a:xfrm>
          <a:prstGeom prst="rect">
            <a:avLst/>
          </a:prstGeom>
        </p:spPr>
        <p:txBody>
          <a:bodyPr/>
          <a:lstStyle/>
          <a:p>
            <a:pPr marL="315468" indent="-315468" defTabSz="403097">
              <a:spcBef>
                <a:spcPts val="2800"/>
              </a:spcBef>
              <a:defRPr sz="2622"/>
            </a:pPr>
            <a:r>
              <a:rPr dirty="0"/>
              <a:t>GUI is mostly </a:t>
            </a:r>
            <a:r>
              <a:rPr dirty="0" smtClean="0"/>
              <a:t>done</a:t>
            </a:r>
            <a:r>
              <a:rPr lang="en-CA" dirty="0" smtClean="0"/>
              <a:t> – fine tuning left</a:t>
            </a:r>
          </a:p>
          <a:p>
            <a:pPr marL="315468" indent="-315468" defTabSz="403097">
              <a:spcBef>
                <a:spcPts val="2800"/>
              </a:spcBef>
              <a:defRPr sz="2622"/>
            </a:pPr>
            <a:r>
              <a:rPr lang="en-CA" dirty="0" smtClean="0"/>
              <a:t>Introductory documentation is done</a:t>
            </a:r>
            <a:endParaRPr dirty="0"/>
          </a:p>
          <a:p>
            <a:pPr marL="315468" indent="-315468" defTabSz="403097">
              <a:spcBef>
                <a:spcPts val="2800"/>
              </a:spcBef>
              <a:defRPr sz="2622"/>
            </a:pPr>
            <a:r>
              <a:rPr lang="en-CA" dirty="0" smtClean="0"/>
              <a:t>C</a:t>
            </a:r>
            <a:r>
              <a:rPr dirty="0" err="1" smtClean="0"/>
              <a:t>lient</a:t>
            </a:r>
            <a:r>
              <a:rPr dirty="0" smtClean="0"/>
              <a:t>/server Ether</a:t>
            </a:r>
            <a:r>
              <a:rPr lang="en-CA" dirty="0" smtClean="0"/>
              <a:t>net</a:t>
            </a:r>
            <a:r>
              <a:rPr dirty="0" smtClean="0"/>
              <a:t>/IPv4 </a:t>
            </a:r>
            <a:r>
              <a:rPr dirty="0"/>
              <a:t>collection from ONA/</a:t>
            </a:r>
            <a:r>
              <a:rPr dirty="0" err="1"/>
              <a:t>InfoBlox</a:t>
            </a:r>
            <a:r>
              <a:rPr dirty="0"/>
              <a:t> </a:t>
            </a:r>
            <a:r>
              <a:rPr dirty="0" smtClean="0"/>
              <a:t>is</a:t>
            </a:r>
            <a:r>
              <a:rPr lang="en-CA" dirty="0" smtClean="0"/>
              <a:t> </a:t>
            </a:r>
            <a:r>
              <a:rPr dirty="0" smtClean="0"/>
              <a:t>done</a:t>
            </a:r>
            <a:endParaRPr dirty="0"/>
          </a:p>
          <a:p>
            <a:pPr marL="315468" indent="-315468" defTabSz="403097">
              <a:spcBef>
                <a:spcPts val="2800"/>
              </a:spcBef>
              <a:defRPr sz="2622"/>
            </a:pPr>
            <a:r>
              <a:rPr dirty="0"/>
              <a:t>client/server IPv6 is incomplete (just need some ONA help to match DNS with IPv6 addresses)</a:t>
            </a:r>
          </a:p>
          <a:p>
            <a:pPr marL="315468" indent="-315468" defTabSz="403097">
              <a:spcBef>
                <a:spcPts val="2800"/>
              </a:spcBef>
              <a:defRPr sz="2622"/>
            </a:pPr>
            <a:r>
              <a:rPr dirty="0"/>
              <a:t>PC </a:t>
            </a:r>
            <a:r>
              <a:rPr dirty="0" smtClean="0"/>
              <a:t>Software</a:t>
            </a:r>
            <a:r>
              <a:rPr lang="en-CA" dirty="0" smtClean="0"/>
              <a:t> </a:t>
            </a:r>
            <a:r>
              <a:rPr dirty="0" smtClean="0"/>
              <a:t>via Audit</a:t>
            </a:r>
            <a:r>
              <a:rPr lang="en-CA" dirty="0" smtClean="0"/>
              <a:t>, SCCM</a:t>
            </a:r>
            <a:r>
              <a:rPr dirty="0" smtClean="0"/>
              <a:t> </a:t>
            </a:r>
            <a:r>
              <a:rPr dirty="0"/>
              <a:t>is done (several thousand computers)</a:t>
            </a:r>
          </a:p>
          <a:p>
            <a:pPr marL="315468" indent="-315468" defTabSz="403097">
              <a:spcBef>
                <a:spcPts val="2800"/>
              </a:spcBef>
              <a:defRPr sz="2622"/>
            </a:pPr>
            <a:r>
              <a:rPr dirty="0" smtClean="0"/>
              <a:t>Mac </a:t>
            </a:r>
            <a:r>
              <a:rPr dirty="0"/>
              <a:t>software agent is written.  </a:t>
            </a:r>
            <a:r>
              <a:rPr lang="en-CA" dirty="0" smtClean="0"/>
              <a:t>Believe it </a:t>
            </a:r>
            <a:r>
              <a:rPr dirty="0" smtClean="0"/>
              <a:t>should </a:t>
            </a:r>
            <a:r>
              <a:rPr dirty="0"/>
              <a:t>work with Casper as well as SCCM and standalone</a:t>
            </a:r>
            <a:r>
              <a:rPr dirty="0" smtClean="0"/>
              <a:t>.</a:t>
            </a:r>
            <a:endParaRPr dirty="0"/>
          </a:p>
        </p:txBody>
      </p:sp>
    </p:spTree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Shape 15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Missing Functionality</a:t>
            </a:r>
          </a:p>
        </p:txBody>
      </p:sp>
      <p:sp>
        <p:nvSpPr>
          <p:cNvPr id="153" name="Shape 153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388620" indent="-388620" defTabSz="496570">
              <a:spcBef>
                <a:spcPts val="3500"/>
              </a:spcBef>
              <a:defRPr sz="3230"/>
            </a:pPr>
            <a:r>
              <a:rPr dirty="0" smtClean="0"/>
              <a:t>default </a:t>
            </a:r>
            <a:r>
              <a:rPr dirty="0" err="1"/>
              <a:t>gui</a:t>
            </a:r>
            <a:r>
              <a:rPr dirty="0"/>
              <a:t> has some limitations on search criteria, like inability to specify a specific date range.  </a:t>
            </a:r>
          </a:p>
          <a:p>
            <a:pPr marL="777240" lvl="1" indent="-388620" defTabSz="496570">
              <a:spcBef>
                <a:spcPts val="3500"/>
              </a:spcBef>
              <a:defRPr sz="3230"/>
            </a:pPr>
            <a:r>
              <a:rPr lang="en-CA" dirty="0" smtClean="0"/>
              <a:t>Advanced GUI API has no such limitations</a:t>
            </a:r>
          </a:p>
          <a:p>
            <a:pPr marL="777240" lvl="1" indent="-388620" defTabSz="496570">
              <a:spcBef>
                <a:spcPts val="3500"/>
              </a:spcBef>
              <a:defRPr sz="3230"/>
            </a:pPr>
            <a:r>
              <a:rPr lang="en-CA" dirty="0" smtClean="0"/>
              <a:t>Programming </a:t>
            </a:r>
            <a:r>
              <a:rPr dirty="0" smtClean="0"/>
              <a:t>API </a:t>
            </a:r>
            <a:r>
              <a:rPr lang="en-CA" dirty="0" smtClean="0"/>
              <a:t>has no</a:t>
            </a:r>
            <a:r>
              <a:rPr dirty="0" smtClean="0"/>
              <a:t> </a:t>
            </a:r>
            <a:r>
              <a:rPr dirty="0"/>
              <a:t>limitations </a:t>
            </a:r>
          </a:p>
          <a:p>
            <a:pPr marL="777240" lvl="1" indent="-388620" defTabSz="496570">
              <a:spcBef>
                <a:spcPts val="3500"/>
              </a:spcBef>
              <a:defRPr sz="3230"/>
            </a:pPr>
            <a:r>
              <a:rPr dirty="0"/>
              <a:t>We </a:t>
            </a:r>
            <a:r>
              <a:rPr dirty="0" smtClean="0"/>
              <a:t>have </a:t>
            </a:r>
            <a:r>
              <a:rPr dirty="0"/>
              <a:t>a canned search facility to meet special </a:t>
            </a:r>
            <a:r>
              <a:rPr dirty="0" smtClean="0"/>
              <a:t>needs</a:t>
            </a:r>
            <a:r>
              <a:rPr lang="en-CA" dirty="0" smtClean="0"/>
              <a:t>, canned searches can be edited/extended without modifying source code</a:t>
            </a:r>
            <a:endParaRPr dirty="0"/>
          </a:p>
          <a:p>
            <a:pPr marL="777240" lvl="1" indent="-388620" defTabSz="496570">
              <a:spcBef>
                <a:spcPts val="3500"/>
              </a:spcBef>
              <a:defRPr sz="3230"/>
            </a:pPr>
            <a:r>
              <a:rPr dirty="0"/>
              <a:t>CSV output means people can make own reports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Next Steps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Touch up GUI to make more consistent</a:t>
            </a:r>
          </a:p>
          <a:p>
            <a:r>
              <a:rPr lang="en-CA" dirty="0" smtClean="0"/>
              <a:t>Make documentation context sensitive</a:t>
            </a:r>
          </a:p>
          <a:p>
            <a:r>
              <a:rPr lang="en-CA" dirty="0" smtClean="0"/>
              <a:t>Minor adjustments to </a:t>
            </a:r>
            <a:r>
              <a:rPr lang="en-CA" smtClean="0"/>
              <a:t>API to use </a:t>
            </a:r>
            <a:r>
              <a:rPr lang="en-CA" dirty="0" smtClean="0"/>
              <a:t>JWT (JavaScript </a:t>
            </a:r>
            <a:r>
              <a:rPr lang="en-CA" smtClean="0"/>
              <a:t>Web Tokens)</a:t>
            </a:r>
            <a:endParaRPr lang="en-CA" dirty="0" smtClean="0"/>
          </a:p>
          <a:p>
            <a:r>
              <a:rPr lang="en-CA" dirty="0" smtClean="0"/>
              <a:t>Complete video tutorial</a:t>
            </a:r>
          </a:p>
          <a:p>
            <a:r>
              <a:rPr lang="en-CA" dirty="0" smtClean="0"/>
              <a:t>Complete gap assessment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3038888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Why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idx="1"/>
          </p:nvPr>
        </p:nvSpPr>
        <p:spPr>
          <a:xfrm>
            <a:off x="952500" y="2597150"/>
            <a:ext cx="11099800" cy="6286500"/>
          </a:xfrm>
          <a:prstGeom prst="rect">
            <a:avLst/>
          </a:prstGeom>
        </p:spPr>
        <p:txBody>
          <a:bodyPr/>
          <a:lstStyle/>
          <a:p>
            <a:r>
              <a:t>we set up, tested iTOP asset mgmt but found:</a:t>
            </a:r>
          </a:p>
          <a:p>
            <a:pPr lvl="1"/>
            <a:r>
              <a:t>too complicated for occasional use</a:t>
            </a:r>
          </a:p>
          <a:p>
            <a:pPr lvl="1"/>
            <a:r>
              <a:t>poor APIs</a:t>
            </a:r>
          </a:p>
          <a:p>
            <a:pPr lvl="1"/>
            <a:r>
              <a:t>database schema convoluted</a:t>
            </a:r>
          </a:p>
          <a:p>
            <a:pPr lvl="1"/>
            <a:r>
              <a:t>configuring GUI was painful</a:t>
            </a:r>
          </a:p>
        </p:txBody>
      </p:sp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Shape 12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Comments</a:t>
            </a:r>
          </a:p>
        </p:txBody>
      </p:sp>
      <p:sp>
        <p:nvSpPr>
          <p:cNvPr id="126" name="Shape 126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r>
              <a:rPr dirty="0"/>
              <a:t>ITOP would require too much training and documentation because it is too complex</a:t>
            </a:r>
          </a:p>
          <a:p>
            <a:r>
              <a:rPr dirty="0"/>
              <a:t>We do not need something that complicated and ‘powerful’</a:t>
            </a:r>
          </a:p>
          <a:p>
            <a:r>
              <a:rPr dirty="0"/>
              <a:t>Could you make it easier?</a:t>
            </a:r>
          </a:p>
          <a:p>
            <a:r>
              <a:rPr dirty="0"/>
              <a:t>If there is CSV output, we do not need advanced reporting </a:t>
            </a:r>
            <a:r>
              <a:rPr dirty="0" smtClean="0"/>
              <a:t>features</a:t>
            </a:r>
            <a:endParaRPr lang="en-CA" dirty="0" smtClean="0"/>
          </a:p>
          <a:p>
            <a:r>
              <a:rPr lang="en-CA" dirty="0" smtClean="0"/>
              <a:t>Wouldn’t something like a spreadsheet be sufficient?</a:t>
            </a:r>
            <a:endParaRPr dirty="0"/>
          </a:p>
        </p:txBody>
      </p:sp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>
            <a:spLocks noGrp="1"/>
          </p:cNvSpPr>
          <p:nvPr>
            <p:ph type="title"/>
          </p:nvPr>
        </p:nvSpPr>
        <p:spPr>
          <a:xfrm>
            <a:off x="952500" y="406400"/>
            <a:ext cx="11099800" cy="1710399"/>
          </a:xfrm>
          <a:prstGeom prst="rect">
            <a:avLst/>
          </a:prstGeom>
        </p:spPr>
        <p:txBody>
          <a:bodyPr/>
          <a:lstStyle/>
          <a:p>
            <a:r>
              <a:t>AssetMan</a:t>
            </a:r>
          </a:p>
        </p:txBody>
      </p:sp>
      <p:sp>
        <p:nvSpPr>
          <p:cNvPr id="129" name="Shape 129"/>
          <p:cNvSpPr>
            <a:spLocks noGrp="1"/>
          </p:cNvSpPr>
          <p:nvPr>
            <p:ph type="body" idx="1"/>
          </p:nvPr>
        </p:nvSpPr>
        <p:spPr>
          <a:xfrm>
            <a:off x="952500" y="1850164"/>
            <a:ext cx="11099800" cy="7027136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a simpler asset management system</a:t>
            </a:r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simple to learn and use </a:t>
            </a:r>
            <a:endParaRPr lang="en-CA" dirty="0" smtClean="0"/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lang="en-CA" dirty="0" smtClean="0"/>
              <a:t>uses CSV (spreadsheets) for reporting</a:t>
            </a:r>
            <a:endParaRPr dirty="0"/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integrated with </a:t>
            </a:r>
            <a:r>
              <a:rPr dirty="0" err="1"/>
              <a:t>InfoBlox</a:t>
            </a:r>
            <a:r>
              <a:rPr dirty="0"/>
              <a:t>, ONA and AUDIT so far, SCCM next</a:t>
            </a:r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can be referenced (</a:t>
            </a:r>
            <a:r>
              <a:rPr dirty="0" err="1"/>
              <a:t>eg</a:t>
            </a:r>
            <a:r>
              <a:rPr dirty="0"/>
              <a:t>. in RT tickets) with a unique URL</a:t>
            </a:r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simple queries with multiple parameters</a:t>
            </a:r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simple API for remote queries and updates</a:t>
            </a:r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partitions campus by distinct IT support units</a:t>
            </a:r>
          </a:p>
          <a:p>
            <a:pPr marL="374904" indent="-374904" defTabSz="479044">
              <a:spcBef>
                <a:spcPts val="3400"/>
              </a:spcBef>
              <a:defRPr sz="3116"/>
            </a:pPr>
            <a:r>
              <a:rPr dirty="0"/>
              <a:t>easy to extend</a:t>
            </a:r>
          </a:p>
        </p:txBody>
      </p:sp>
    </p:spTree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Shape 131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Read Only Attributes</a:t>
            </a:r>
          </a:p>
        </p:txBody>
      </p:sp>
      <p:sp>
        <p:nvSpPr>
          <p:cNvPr id="132" name="Shape 132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ONA and </a:t>
            </a:r>
            <a:r>
              <a:rPr dirty="0" err="1"/>
              <a:t>InfoBlox</a:t>
            </a:r>
            <a:r>
              <a:rPr dirty="0"/>
              <a:t> authoritative on many things</a:t>
            </a:r>
          </a:p>
          <a:p>
            <a:pPr lvl="1"/>
            <a:r>
              <a:rPr dirty="0"/>
              <a:t>ipv4, ipv6, mac, </a:t>
            </a:r>
            <a:r>
              <a:rPr dirty="0" err="1"/>
              <a:t>dns</a:t>
            </a:r>
            <a:r>
              <a:rPr dirty="0"/>
              <a:t>, uplink device, port#, owner, etc. </a:t>
            </a:r>
          </a:p>
          <a:p>
            <a:r>
              <a:rPr dirty="0" err="1"/>
              <a:t>AssetMan</a:t>
            </a:r>
            <a:r>
              <a:rPr dirty="0"/>
              <a:t> presents their values as </a:t>
            </a:r>
            <a:r>
              <a:rPr dirty="0" err="1"/>
              <a:t>readonly</a:t>
            </a:r>
            <a:r>
              <a:rPr dirty="0"/>
              <a:t> but searchable by GUI or </a:t>
            </a:r>
            <a:r>
              <a:rPr dirty="0" smtClean="0"/>
              <a:t>API</a:t>
            </a:r>
            <a:endParaRPr lang="en-CA" dirty="0" smtClean="0"/>
          </a:p>
          <a:p>
            <a:r>
              <a:rPr lang="en-CA" dirty="0" smtClean="0"/>
              <a:t>Should we update </a:t>
            </a:r>
            <a:r>
              <a:rPr lang="en-CA" dirty="0" err="1" smtClean="0"/>
              <a:t>InfoBlox</a:t>
            </a:r>
            <a:r>
              <a:rPr lang="en-CA" dirty="0" smtClean="0"/>
              <a:t> from </a:t>
            </a:r>
            <a:r>
              <a:rPr lang="en-CA" dirty="0" err="1" smtClean="0"/>
              <a:t>Assetman</a:t>
            </a:r>
            <a:r>
              <a:rPr lang="en-CA" dirty="0" smtClean="0"/>
              <a:t>?</a:t>
            </a:r>
            <a:endParaRPr dirty="0"/>
          </a:p>
        </p:txBody>
      </p:sp>
    </p:spTree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Read Write Attributes</a:t>
            </a:r>
          </a:p>
        </p:txBody>
      </p:sp>
      <p:sp>
        <p:nvSpPr>
          <p:cNvPr id="135" name="Shape 135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brand, model, serial number, etc.</a:t>
            </a:r>
          </a:p>
          <a:p>
            <a:r>
              <a:t>read/write data OWNED by AssetMan</a:t>
            </a:r>
          </a:p>
          <a:p>
            <a:r>
              <a:t>can be set or queried by GUI or by API</a:t>
            </a:r>
          </a:p>
        </p:txBody>
      </p:sp>
    </p:spTree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Change Log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logs changes by ONA, InfoBlox or AssetMan</a:t>
            </a:r>
          </a:p>
          <a:p>
            <a:r>
              <a:t>read-only</a:t>
            </a:r>
          </a:p>
          <a:p>
            <a:r>
              <a:t>GUI and API access</a:t>
            </a:r>
          </a:p>
        </p:txBody>
      </p:sp>
    </p:spTree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Shape 140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Asset GUI Features</a:t>
            </a:r>
          </a:p>
        </p:txBody>
      </p:sp>
      <p:sp>
        <p:nvSpPr>
          <p:cNvPr id="141" name="Shape 141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search by any attributes with =, &lt;, &gt;</a:t>
            </a:r>
          </a:p>
          <a:p>
            <a:r>
              <a:rPr dirty="0"/>
              <a:t>supports * wildcards within search</a:t>
            </a:r>
          </a:p>
          <a:p>
            <a:r>
              <a:rPr dirty="0"/>
              <a:t>returns actual count of matches, but GUI only displays first 500 </a:t>
            </a:r>
            <a:r>
              <a:rPr dirty="0" smtClean="0"/>
              <a:t>matches</a:t>
            </a:r>
            <a:r>
              <a:rPr lang="en-CA" dirty="0" smtClean="0"/>
              <a:t> (due to browser limits)</a:t>
            </a:r>
            <a:endParaRPr dirty="0"/>
          </a:p>
          <a:p>
            <a:r>
              <a:rPr dirty="0"/>
              <a:t>CSV feature returns all matches</a:t>
            </a:r>
          </a:p>
          <a:p>
            <a:r>
              <a:rPr dirty="0"/>
              <a:t>automatic switch to edit mode when viewing</a:t>
            </a:r>
          </a:p>
        </p:txBody>
      </p:sp>
    </p:spTree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Software Inventory</a:t>
            </a:r>
          </a:p>
        </p:txBody>
      </p:sp>
      <p:sp>
        <p:nvSpPr>
          <p:cNvPr id="144" name="Shape 14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dirty="0"/>
              <a:t>also searchable with wild cards, &lt;,=,&gt; operators</a:t>
            </a:r>
          </a:p>
          <a:p>
            <a:r>
              <a:rPr dirty="0"/>
              <a:t>search by vendor, application, version or by install, uninstall </a:t>
            </a:r>
            <a:r>
              <a:rPr dirty="0" smtClean="0"/>
              <a:t>dates</a:t>
            </a:r>
            <a:endParaRPr lang="en-CA" dirty="0" smtClean="0"/>
          </a:p>
          <a:p>
            <a:r>
              <a:rPr lang="en-CA" dirty="0" smtClean="0"/>
              <a:t>GUI limited to 500 assets, due to browser limits</a:t>
            </a:r>
            <a:endParaRPr dirty="0"/>
          </a:p>
          <a:p>
            <a:r>
              <a:rPr lang="en-CA" dirty="0" smtClean="0"/>
              <a:t>Unlimited </a:t>
            </a:r>
            <a:r>
              <a:rPr dirty="0" smtClean="0"/>
              <a:t>CSV </a:t>
            </a:r>
            <a:r>
              <a:rPr dirty="0"/>
              <a:t>output available too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Gradient">
  <a:themeElements>
    <a:clrScheme name="Gradient">
      <a:dk1>
        <a:srgbClr val="FF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Gradient">
  <a:themeElements>
    <a:clrScheme name="Gradient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189B1A"/>
      </a:accent2>
      <a:accent3>
        <a:srgbClr val="008C91"/>
      </a:accent3>
      <a:accent4>
        <a:srgbClr val="5747C1"/>
      </a:accent4>
      <a:accent5>
        <a:srgbClr val="971817"/>
      </a:accent5>
      <a:accent6>
        <a:srgbClr val="BC8027"/>
      </a:accent6>
      <a:hlink>
        <a:srgbClr val="0000FF"/>
      </a:hlink>
      <a:folHlink>
        <a:srgbClr val="FF00FF"/>
      </a:folHlink>
    </a:clrScheme>
    <a:fontScheme name="Gradient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Gradien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76200" dir="18900000" rotWithShape="0">
              <a:srgbClr val="000000">
                <a:alpha val="8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 flip="none" rotWithShape="1">
          <a:gsLst>
            <a:gs pos="0">
              <a:schemeClr val="accent1"/>
            </a:gs>
            <a:gs pos="100000">
              <a:schemeClr val="accent1">
                <a:hueOff val="321133"/>
                <a:satOff val="-12043"/>
                <a:lumOff val="-7113"/>
              </a:schemeClr>
            </a:gs>
          </a:gsLst>
          <a:lin ang="5400000" scaled="0"/>
        </a:gradFill>
        <a:ln w="12700" cap="flat">
          <a:noFill/>
          <a:miter lim="400000"/>
        </a:ln>
        <a:effectLst>
          <a:outerShdw blurRad="76200" dir="18900000" rotWithShape="0">
            <a:srgbClr val="000000">
              <a:alpha val="80000"/>
            </a:srgbClr>
          </a:outerShdw>
        </a:effectLst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FFFFFF"/>
            </a:solidFill>
            <a:effectLst>
              <a:outerShdw blurRad="25400" dist="23998" dir="2700000" rotWithShape="0">
                <a:srgbClr val="000000">
                  <a:alpha val="31034"/>
                </a:srgbClr>
              </a:outerShdw>
            </a:effectLst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8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541</Words>
  <Application>Microsoft Office PowerPoint</Application>
  <PresentationFormat>Custom</PresentationFormat>
  <Paragraphs>78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Helvetica</vt:lpstr>
      <vt:lpstr>Helvetica Light</vt:lpstr>
      <vt:lpstr>Helvetica Neue</vt:lpstr>
      <vt:lpstr>Gradient</vt:lpstr>
      <vt:lpstr>AssetMan</vt:lpstr>
      <vt:lpstr>Why</vt:lpstr>
      <vt:lpstr>Comments</vt:lpstr>
      <vt:lpstr>AssetMan</vt:lpstr>
      <vt:lpstr>Read Only Attributes</vt:lpstr>
      <vt:lpstr>Read Write Attributes</vt:lpstr>
      <vt:lpstr>Change Log</vt:lpstr>
      <vt:lpstr>Asset GUI Features</vt:lpstr>
      <vt:lpstr>Software Inventory</vt:lpstr>
      <vt:lpstr>APIs</vt:lpstr>
      <vt:lpstr>Status Late March 2016</vt:lpstr>
      <vt:lpstr>Missing Functionality</vt:lpstr>
      <vt:lpstr>Next Steps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AssetMan</dc:title>
  <dc:creator>Engelke, Erick E</dc:creator>
  <cp:lastModifiedBy>Engelke, Erick E</cp:lastModifiedBy>
  <cp:revision>5</cp:revision>
  <dcterms:modified xsi:type="dcterms:W3CDTF">2016-03-30T13:42:01Z</dcterms:modified>
</cp:coreProperties>
</file>