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4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2/22/2018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2/22/2018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2/22/2018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2/22/2018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2/22/2018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2/22/2018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2/22/2018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2/22/2018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2/22/2018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2/22/2018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2/22/2018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2/22/2018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Chorus </a:t>
            </a:r>
            <a:r>
              <a:rPr lang="en-CA" dirty="0" smtClean="0"/>
              <a:t>Logging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Network Computer Event Logging </a:t>
            </a:r>
            <a:r>
              <a:rPr lang="en-CA" dirty="0" smtClean="0"/>
              <a:t>and </a:t>
            </a:r>
            <a:r>
              <a:rPr lang="en-CA" dirty="0" smtClean="0"/>
              <a:t>Machine Intelligence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83605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we desire?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SIEM is focused on security events</a:t>
            </a:r>
          </a:p>
          <a:p>
            <a:pPr lvl="1"/>
            <a:r>
              <a:rPr lang="en-CA" dirty="0" smtClean="0"/>
              <a:t>We can detect every privileged use on a machine</a:t>
            </a:r>
          </a:p>
          <a:p>
            <a:pPr lvl="1"/>
            <a:r>
              <a:rPr lang="en-CA" dirty="0" smtClean="0"/>
              <a:t>We can detect login failures ON WORKSTATIONS</a:t>
            </a:r>
          </a:p>
          <a:p>
            <a:pPr lvl="1"/>
            <a:r>
              <a:rPr lang="en-CA" dirty="0" smtClean="0"/>
              <a:t>We USED to scan login activity this on Nexus servers, but not since IST took responsibility for the servers</a:t>
            </a:r>
          </a:p>
          <a:p>
            <a:pPr lvl="1"/>
            <a:r>
              <a:rPr lang="en-CA" dirty="0" smtClean="0"/>
              <a:t>Workstation access is not the usual place for account compromise</a:t>
            </a:r>
          </a:p>
          <a:p>
            <a:endParaRPr lang="en-CA" dirty="0"/>
          </a:p>
          <a:p>
            <a:r>
              <a:rPr lang="en-CA" dirty="0" smtClean="0"/>
              <a:t>We are interested in operational aspects of the event logs</a:t>
            </a:r>
          </a:p>
          <a:p>
            <a:pPr lvl="1"/>
            <a:r>
              <a:rPr lang="en-CA" dirty="0" smtClean="0"/>
              <a:t>Measuring and improving service delivery</a:t>
            </a:r>
          </a:p>
          <a:p>
            <a:pPr lvl="1"/>
            <a:r>
              <a:rPr lang="en-CA" dirty="0" smtClean="0"/>
              <a:t>Detecting issues in real time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83240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Where are we heading - short term?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037806"/>
            <a:ext cx="11402822" cy="4506685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Now processing logs every 5 or 10 minutes</a:t>
            </a:r>
          </a:p>
          <a:p>
            <a:endParaRPr lang="en-CA" dirty="0"/>
          </a:p>
          <a:p>
            <a:r>
              <a:rPr lang="en-CA" dirty="0" smtClean="0"/>
              <a:t>Still classifying some undocumented events (unknown to Google)</a:t>
            </a:r>
          </a:p>
          <a:p>
            <a:endParaRPr lang="en-CA" dirty="0" smtClean="0"/>
          </a:p>
          <a:p>
            <a:r>
              <a:rPr lang="en-CA" dirty="0" smtClean="0"/>
              <a:t>We now look to event logs, Bayes analysis early in debug cycle of problems</a:t>
            </a:r>
          </a:p>
          <a:p>
            <a:pPr lvl="1"/>
            <a:r>
              <a:rPr lang="en-CA" dirty="0" smtClean="0"/>
              <a:t>Even if only to spark ideas</a:t>
            </a:r>
          </a:p>
          <a:p>
            <a:endParaRPr lang="en-CA" dirty="0"/>
          </a:p>
          <a:p>
            <a:r>
              <a:rPr lang="en-CA" dirty="0" smtClean="0"/>
              <a:t>We are now looking for problems before they are reported, based on Bayes</a:t>
            </a:r>
          </a:p>
          <a:p>
            <a:endParaRPr lang="en-CA" dirty="0" smtClean="0"/>
          </a:p>
          <a:p>
            <a:r>
              <a:rPr lang="en-CA" dirty="0" smtClean="0"/>
              <a:t>Will soon send self-service messages to people who have login problems</a:t>
            </a:r>
          </a:p>
          <a:p>
            <a:pPr lvl="1"/>
            <a:r>
              <a:rPr lang="en-CA" dirty="0" smtClean="0"/>
              <a:t>or will repair accounts if known bad</a:t>
            </a:r>
          </a:p>
          <a:p>
            <a:endParaRPr lang="en-CA" dirty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68962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Questions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705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Reporting Problem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Student machines make up almost half of </a:t>
            </a:r>
            <a:r>
              <a:rPr lang="en-CA" dirty="0" err="1" smtClean="0"/>
              <a:t>Engineerings</a:t>
            </a:r>
            <a:r>
              <a:rPr lang="en-CA" dirty="0" smtClean="0"/>
              <a:t> 2,400 managed computers</a:t>
            </a:r>
          </a:p>
          <a:p>
            <a:endParaRPr lang="en-CA" dirty="0"/>
          </a:p>
          <a:p>
            <a:r>
              <a:rPr lang="en-CA" dirty="0" smtClean="0"/>
              <a:t>Students typically don’t report problems – they just try other PCs</a:t>
            </a:r>
          </a:p>
          <a:p>
            <a:endParaRPr lang="en-CA" dirty="0"/>
          </a:p>
          <a:p>
            <a:r>
              <a:rPr lang="en-CA" dirty="0" smtClean="0"/>
              <a:t>How do we support them in a meaningful way</a:t>
            </a:r>
          </a:p>
          <a:p>
            <a:pPr lvl="1"/>
            <a:r>
              <a:rPr lang="en-CA" dirty="0" smtClean="0"/>
              <a:t>Ignoring them would be a disservice</a:t>
            </a:r>
          </a:p>
          <a:p>
            <a:endParaRPr lang="en-CA" dirty="0" smtClean="0"/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22601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Problems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0945622" cy="3599316"/>
          </a:xfrm>
        </p:spPr>
        <p:txBody>
          <a:bodyPr>
            <a:normAutofit/>
          </a:bodyPr>
          <a:lstStyle/>
          <a:p>
            <a:r>
              <a:rPr lang="en-CA" dirty="0" smtClean="0"/>
              <a:t>Some issues since Nexus moved to private domain, also some bad user </a:t>
            </a:r>
            <a:r>
              <a:rPr lang="en-CA" dirty="0" err="1" smtClean="0"/>
              <a:t>configs</a:t>
            </a:r>
            <a:r>
              <a:rPr lang="en-CA" dirty="0" smtClean="0"/>
              <a:t> and hardware issues</a:t>
            </a:r>
          </a:p>
          <a:p>
            <a:endParaRPr lang="en-CA" dirty="0" smtClean="0"/>
          </a:p>
          <a:p>
            <a:pPr lvl="1"/>
            <a:r>
              <a:rPr lang="en-CA" dirty="0" smtClean="0"/>
              <a:t>Had periods of poor login reliability last March, apparently dependant on load</a:t>
            </a:r>
            <a:endParaRPr lang="en-CA" dirty="0" smtClean="0"/>
          </a:p>
          <a:p>
            <a:pPr lvl="1"/>
            <a:endParaRPr lang="en-CA" dirty="0" smtClean="0"/>
          </a:p>
          <a:p>
            <a:pPr lvl="1"/>
            <a:r>
              <a:rPr lang="en-CA" dirty="0" smtClean="0"/>
              <a:t>Hard </a:t>
            </a:r>
            <a:r>
              <a:rPr lang="en-CA" dirty="0" smtClean="0"/>
              <a:t>time tracking down the </a:t>
            </a:r>
            <a:r>
              <a:rPr lang="en-CA" dirty="0" smtClean="0"/>
              <a:t>issues – working with IST on </a:t>
            </a:r>
            <a:r>
              <a:rPr lang="en-CA" dirty="0" err="1" smtClean="0"/>
              <a:t>issure</a:t>
            </a:r>
            <a:r>
              <a:rPr lang="en-CA" dirty="0" smtClean="0"/>
              <a:t> resolution</a:t>
            </a:r>
            <a:endParaRPr lang="en-CA" dirty="0" smtClean="0"/>
          </a:p>
          <a:p>
            <a:pPr lvl="1"/>
            <a:endParaRPr lang="en-CA" dirty="0" smtClean="0"/>
          </a:p>
          <a:p>
            <a:pPr lvl="1"/>
            <a:r>
              <a:rPr lang="en-CA" dirty="0" smtClean="0"/>
              <a:t>Difficult to chase rumours</a:t>
            </a:r>
          </a:p>
          <a:p>
            <a:pPr lvl="1"/>
            <a:endParaRPr lang="en-CA" dirty="0" smtClean="0"/>
          </a:p>
          <a:p>
            <a:pPr lvl="1"/>
            <a:r>
              <a:rPr lang="en-CA" dirty="0" smtClean="0"/>
              <a:t>Could not provide </a:t>
            </a:r>
            <a:r>
              <a:rPr lang="en-CA" dirty="0" smtClean="0"/>
              <a:t>us or </a:t>
            </a:r>
            <a:r>
              <a:rPr lang="en-CA" dirty="0" smtClean="0"/>
              <a:t>IST </a:t>
            </a:r>
            <a:r>
              <a:rPr lang="en-CA" dirty="0" smtClean="0"/>
              <a:t>with useful data describing problems in their </a:t>
            </a:r>
            <a:r>
              <a:rPr lang="en-CA" dirty="0" smtClean="0"/>
              <a:t>areas or ours</a:t>
            </a:r>
          </a:p>
          <a:p>
            <a:pPr marL="457200" lvl="1" indent="0">
              <a:buNone/>
            </a:pPr>
            <a:endParaRPr lang="en-CA" dirty="0" smtClean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95005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Inspiration : Eric </a:t>
            </a:r>
            <a:r>
              <a:rPr lang="en-CA" dirty="0" err="1" smtClean="0"/>
              <a:t>Praetzel</a:t>
            </a:r>
            <a:r>
              <a:rPr lang="en-CA" dirty="0" smtClean="0"/>
              <a:t> of E&amp;CE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817" y="2336873"/>
            <a:ext cx="12022183" cy="3599316"/>
          </a:xfrm>
        </p:spPr>
        <p:txBody>
          <a:bodyPr/>
          <a:lstStyle/>
          <a:p>
            <a:r>
              <a:rPr lang="en-CA" dirty="0" smtClean="0"/>
              <a:t>Mr. </a:t>
            </a:r>
            <a:r>
              <a:rPr lang="en-CA" dirty="0" err="1" smtClean="0"/>
              <a:t>Praetzel</a:t>
            </a:r>
            <a:r>
              <a:rPr lang="en-CA" dirty="0" smtClean="0"/>
              <a:t> had been </a:t>
            </a:r>
            <a:r>
              <a:rPr lang="en-CA" dirty="0" err="1" smtClean="0"/>
              <a:t>syslogging</a:t>
            </a:r>
            <a:r>
              <a:rPr lang="en-CA" dirty="0" smtClean="0"/>
              <a:t> Nexus Windows event logs since Windows 2000 days</a:t>
            </a:r>
          </a:p>
          <a:p>
            <a:endParaRPr lang="en-CA" dirty="0"/>
          </a:p>
          <a:p>
            <a:r>
              <a:rPr lang="en-CA" dirty="0" smtClean="0"/>
              <a:t>He provided solid field numbers of some failures that </a:t>
            </a:r>
            <a:r>
              <a:rPr lang="en-CA" dirty="0" smtClean="0"/>
              <a:t>helped </a:t>
            </a:r>
            <a:r>
              <a:rPr lang="en-CA" dirty="0" smtClean="0"/>
              <a:t>isolate issues </a:t>
            </a:r>
          </a:p>
          <a:p>
            <a:pPr lvl="1"/>
            <a:r>
              <a:rPr lang="en-CA" dirty="0" smtClean="0"/>
              <a:t>Using grep on the </a:t>
            </a:r>
            <a:r>
              <a:rPr lang="en-CA" dirty="0" err="1" smtClean="0"/>
              <a:t>syslogs</a:t>
            </a:r>
            <a:endParaRPr lang="en-CA" dirty="0" smtClean="0"/>
          </a:p>
          <a:p>
            <a:endParaRPr lang="en-CA" dirty="0"/>
          </a:p>
          <a:p>
            <a:r>
              <a:rPr lang="en-CA" dirty="0" smtClean="0"/>
              <a:t>What if we were to collect and analyze data on a larger scale and </a:t>
            </a:r>
            <a:r>
              <a:rPr lang="en-CA" dirty="0" smtClean="0"/>
              <a:t>in more detail</a:t>
            </a:r>
          </a:p>
          <a:p>
            <a:endParaRPr lang="en-CA" dirty="0"/>
          </a:p>
          <a:p>
            <a:r>
              <a:rPr lang="en-CA" dirty="0" smtClean="0"/>
              <a:t>What if we could see inside boot process, not just after network enabled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17843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Starting Small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1311382" cy="3599316"/>
          </a:xfrm>
        </p:spPr>
        <p:txBody>
          <a:bodyPr/>
          <a:lstStyle/>
          <a:p>
            <a:r>
              <a:rPr lang="en-CA" dirty="0" smtClean="0"/>
              <a:t>We began a project to collect event logs, starting with 6 PCs</a:t>
            </a:r>
          </a:p>
          <a:p>
            <a:endParaRPr lang="en-CA" dirty="0"/>
          </a:p>
          <a:p>
            <a:r>
              <a:rPr lang="en-CA" dirty="0" smtClean="0"/>
              <a:t>Including historical </a:t>
            </a:r>
            <a:r>
              <a:rPr lang="en-CA" dirty="0" smtClean="0"/>
              <a:t>data, as DHCP/boot </a:t>
            </a:r>
            <a:r>
              <a:rPr lang="en-CA" dirty="0" smtClean="0"/>
              <a:t>issues not visible while network down</a:t>
            </a:r>
          </a:p>
          <a:p>
            <a:endParaRPr lang="en-CA" dirty="0"/>
          </a:p>
          <a:p>
            <a:r>
              <a:rPr lang="en-CA" dirty="0" smtClean="0"/>
              <a:t>When network is up, server is on average 1 second behind event logs – close to real time collection</a:t>
            </a:r>
          </a:p>
          <a:p>
            <a:pPr marL="0" indent="0">
              <a:buNone/>
            </a:pP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53130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Growing the System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377436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Collection value increases with number of computers – nonlinearly</a:t>
            </a:r>
          </a:p>
          <a:p>
            <a:endParaRPr lang="en-CA" dirty="0" smtClean="0"/>
          </a:p>
          <a:p>
            <a:r>
              <a:rPr lang="en-CA" dirty="0" smtClean="0"/>
              <a:t>Within days we deployed to about 500 PCs in labs and a few in offices</a:t>
            </a:r>
          </a:p>
          <a:p>
            <a:endParaRPr lang="en-CA" dirty="0"/>
          </a:p>
          <a:p>
            <a:r>
              <a:rPr lang="en-CA" dirty="0" smtClean="0"/>
              <a:t>Added machine learning through Bayesian Analysis</a:t>
            </a:r>
          </a:p>
          <a:p>
            <a:endParaRPr lang="en-CA" dirty="0"/>
          </a:p>
          <a:p>
            <a:r>
              <a:rPr lang="en-CA" dirty="0" smtClean="0"/>
              <a:t>Within minutes, it was spitting out issues galore – some that no one had spotted </a:t>
            </a:r>
            <a:r>
              <a:rPr lang="en-CA" dirty="0" smtClean="0"/>
              <a:t>before</a:t>
            </a:r>
          </a:p>
          <a:p>
            <a:endParaRPr lang="en-CA" dirty="0"/>
          </a:p>
          <a:p>
            <a:r>
              <a:rPr lang="en-CA" dirty="0" smtClean="0"/>
              <a:t>Web GUI interface for exploration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65527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 Word About Bayesian Analysis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Association is not causality</a:t>
            </a:r>
          </a:p>
          <a:p>
            <a:endParaRPr lang="en-CA" dirty="0"/>
          </a:p>
          <a:p>
            <a:pPr lvl="1"/>
            <a:r>
              <a:rPr lang="en-CA" dirty="0" err="1" smtClean="0"/>
              <a:t>Eg</a:t>
            </a:r>
            <a:r>
              <a:rPr lang="en-CA" dirty="0" smtClean="0"/>
              <a:t>. top </a:t>
            </a:r>
            <a:r>
              <a:rPr lang="en-CA" dirty="0" smtClean="0"/>
              <a:t>6/7 </a:t>
            </a:r>
            <a:r>
              <a:rPr lang="en-CA" dirty="0" smtClean="0"/>
              <a:t>Winter Olympic teams come from countries with socialized medicine and gun control.  True, but not necessarily the cause.  </a:t>
            </a:r>
          </a:p>
          <a:p>
            <a:pPr lvl="1"/>
            <a:endParaRPr lang="en-CA" dirty="0"/>
          </a:p>
          <a:p>
            <a:r>
              <a:rPr lang="en-CA" dirty="0" smtClean="0"/>
              <a:t>Creates fingerprints that tell you what systems have in common</a:t>
            </a:r>
          </a:p>
          <a:p>
            <a:endParaRPr lang="en-CA" dirty="0"/>
          </a:p>
          <a:p>
            <a:r>
              <a:rPr lang="en-CA" dirty="0" smtClean="0"/>
              <a:t>Sometimes there is a direct unambiguous correlation that you can infer one flag guarantees another </a:t>
            </a:r>
            <a:r>
              <a:rPr lang="en-CA" dirty="0" smtClean="0"/>
              <a:t>condition – though not cause</a:t>
            </a: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250755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we found?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1272193" cy="4168430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Only </a:t>
            </a:r>
            <a:r>
              <a:rPr lang="en-CA" dirty="0"/>
              <a:t>7</a:t>
            </a:r>
            <a:r>
              <a:rPr lang="en-CA" dirty="0" smtClean="0"/>
              <a:t>50 </a:t>
            </a:r>
            <a:r>
              <a:rPr lang="en-CA" dirty="0" smtClean="0"/>
              <a:t>distinct error types – mostly just </a:t>
            </a:r>
            <a:r>
              <a:rPr lang="en-CA" dirty="0" smtClean="0"/>
              <a:t>repetition</a:t>
            </a:r>
          </a:p>
          <a:p>
            <a:endParaRPr lang="en-CA" dirty="0"/>
          </a:p>
          <a:p>
            <a:r>
              <a:rPr lang="en-CA" dirty="0" smtClean="0"/>
              <a:t>Google finds cause of most of the events</a:t>
            </a:r>
            <a:endParaRPr lang="en-CA" dirty="0" smtClean="0"/>
          </a:p>
          <a:p>
            <a:endParaRPr lang="en-CA" dirty="0"/>
          </a:p>
          <a:p>
            <a:r>
              <a:rPr lang="en-CA" dirty="0" smtClean="0"/>
              <a:t>Registry errors </a:t>
            </a:r>
            <a:r>
              <a:rPr lang="en-CA" dirty="0" smtClean="0"/>
              <a:t>– from prior aborted logins – complete with </a:t>
            </a:r>
            <a:r>
              <a:rPr lang="en-CA" dirty="0" err="1" smtClean="0"/>
              <a:t>userids</a:t>
            </a:r>
            <a:r>
              <a:rPr lang="en-CA" dirty="0" smtClean="0"/>
              <a:t> </a:t>
            </a:r>
            <a:r>
              <a:rPr lang="en-CA" dirty="0" smtClean="0"/>
              <a:t>for remediation</a:t>
            </a:r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Software errors, such as needing different </a:t>
            </a:r>
            <a:r>
              <a:rPr lang="en-CA" dirty="0" err="1" smtClean="0"/>
              <a:t>.Net</a:t>
            </a:r>
            <a:r>
              <a:rPr lang="en-CA" dirty="0" smtClean="0"/>
              <a:t> libraries</a:t>
            </a:r>
            <a:endParaRPr lang="en-CA" dirty="0"/>
          </a:p>
          <a:p>
            <a:endParaRPr lang="en-CA" dirty="0" smtClean="0"/>
          </a:p>
          <a:p>
            <a:r>
              <a:rPr lang="en-CA" dirty="0" smtClean="0"/>
              <a:t>Machines which had physical problems</a:t>
            </a:r>
          </a:p>
          <a:p>
            <a:endParaRPr lang="en-CA" dirty="0"/>
          </a:p>
          <a:p>
            <a:r>
              <a:rPr lang="en-CA" dirty="0" smtClean="0"/>
              <a:t>Etc.</a:t>
            </a:r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91871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</a:t>
            </a:r>
            <a:r>
              <a:rPr lang="en-CA" dirty="0" smtClean="0"/>
              <a:t>is a </a:t>
            </a:r>
            <a:r>
              <a:rPr lang="en-CA" dirty="0" smtClean="0"/>
              <a:t>SIEM?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024742"/>
            <a:ext cx="11050125" cy="4676503"/>
          </a:xfrm>
        </p:spPr>
        <p:txBody>
          <a:bodyPr>
            <a:normAutofit fontScale="85000" lnSpcReduction="20000"/>
          </a:bodyPr>
          <a:lstStyle/>
          <a:p>
            <a:r>
              <a:rPr lang="en-CA" dirty="0"/>
              <a:t>the product capabilities of gathering, analyzing and presenting information from network and security </a:t>
            </a:r>
            <a:r>
              <a:rPr lang="en-CA" dirty="0" smtClean="0"/>
              <a:t>devices</a:t>
            </a:r>
          </a:p>
          <a:p>
            <a:endParaRPr lang="en-CA" dirty="0"/>
          </a:p>
          <a:p>
            <a:r>
              <a:rPr lang="en-CA" dirty="0"/>
              <a:t>identity and access-management </a:t>
            </a:r>
            <a:r>
              <a:rPr lang="en-CA" dirty="0" smtClean="0"/>
              <a:t>applications</a:t>
            </a:r>
          </a:p>
          <a:p>
            <a:endParaRPr lang="en-CA" dirty="0"/>
          </a:p>
          <a:p>
            <a:r>
              <a:rPr lang="en-CA" dirty="0"/>
              <a:t>vulnerability management and policy-compliance </a:t>
            </a:r>
            <a:r>
              <a:rPr lang="en-CA" dirty="0" smtClean="0"/>
              <a:t>tools</a:t>
            </a:r>
          </a:p>
          <a:p>
            <a:endParaRPr lang="en-CA" dirty="0"/>
          </a:p>
          <a:p>
            <a:r>
              <a:rPr lang="en-CA" dirty="0"/>
              <a:t>operating-system, database and application </a:t>
            </a:r>
            <a:r>
              <a:rPr lang="en-CA" dirty="0" smtClean="0"/>
              <a:t>logs</a:t>
            </a:r>
          </a:p>
          <a:p>
            <a:endParaRPr lang="en-CA" dirty="0"/>
          </a:p>
          <a:p>
            <a:r>
              <a:rPr lang="en-CA" dirty="0"/>
              <a:t>external threat </a:t>
            </a:r>
            <a:r>
              <a:rPr lang="en-CA" dirty="0" smtClean="0"/>
              <a:t>data</a:t>
            </a:r>
          </a:p>
          <a:p>
            <a:endParaRPr lang="en-CA" dirty="0"/>
          </a:p>
          <a:p>
            <a:r>
              <a:rPr lang="en-CA" dirty="0"/>
              <a:t>A key focus is to monitor and help manage user and service privileges, directory services and </a:t>
            </a:r>
            <a:r>
              <a:rPr lang="en-CA" dirty="0" smtClean="0"/>
              <a:t>other system-configuration </a:t>
            </a:r>
            <a:r>
              <a:rPr lang="en-CA" dirty="0"/>
              <a:t>changes; as well as providing log auditing and review and incident response</a:t>
            </a:r>
            <a:r>
              <a:rPr lang="en-CA" dirty="0" smtClean="0"/>
              <a:t>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8121885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199</TotalTime>
  <Words>624</Words>
  <Application>Microsoft Office PowerPoint</Application>
  <PresentationFormat>Widescreen</PresentationFormat>
  <Paragraphs>106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Trebuchet MS</vt:lpstr>
      <vt:lpstr>Berlin</vt:lpstr>
      <vt:lpstr>Chorus Logging</vt:lpstr>
      <vt:lpstr>Reporting Problem</vt:lpstr>
      <vt:lpstr>Problems</vt:lpstr>
      <vt:lpstr>Inspiration : Eric Praetzel of E&amp;CE</vt:lpstr>
      <vt:lpstr>Starting Small</vt:lpstr>
      <vt:lpstr>Growing the System</vt:lpstr>
      <vt:lpstr>A Word About Bayesian Analysis</vt:lpstr>
      <vt:lpstr>What we found?</vt:lpstr>
      <vt:lpstr>What is a SIEM?</vt:lpstr>
      <vt:lpstr>What we desire?</vt:lpstr>
      <vt:lpstr>Where are we heading - short term?</vt:lpstr>
      <vt:lpstr>Questions</vt:lpstr>
    </vt:vector>
  </TitlesOfParts>
  <Company>University of Waterloo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Chorus SIEM</dc:title>
  <dc:creator>Engelke, Erick E</dc:creator>
  <cp:lastModifiedBy>Engelke, Erick E</cp:lastModifiedBy>
  <cp:revision>9</cp:revision>
  <dcterms:created xsi:type="dcterms:W3CDTF">2018-02-21T19:04:25Z</dcterms:created>
  <dcterms:modified xsi:type="dcterms:W3CDTF">2018-02-22T18:00:34Z</dcterms:modified>
</cp:coreProperties>
</file>