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57BB-3ADC-C2C8-464F-3CD4EB24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226E8-89DC-CA25-6F93-64E97AE89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CBDD7-6B58-A54D-1148-556DEA19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5AB02-4975-F209-0E2C-BC17B33E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D29D-756C-7A38-1807-0FA7181F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6B21-64AA-5768-EF0B-01BA6AAA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199C2-A68B-569A-2129-56E69CCD8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9982-F01A-0DF7-4C9F-45CEACB7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651B-691B-FFD3-0BC8-4C98C0B3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2662-1764-71F5-0429-32DF643E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1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F5518-9FF9-63DC-A2C5-E622A1E83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53EDB-540A-4EE6-2682-3B0D724D7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A37B0-6B7F-1023-1E17-2CF09B59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384D6-B705-351F-6739-7E8530E7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4E485-A191-71D2-9555-CE430883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122B-8014-CF9E-5BCB-56296F78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61F1-F870-6537-078A-2F3DDB23D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BFA7-A873-FCA8-1B6D-598E9505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B2882-6C0E-5D85-C27D-288B15F9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2719-38DB-50D7-5BD7-4BCC4133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6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D119-97D0-A28F-0BF6-8D1A8084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30CAB-9A63-9BAE-7B5A-792B06047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67138-20E7-30D0-5A2A-225849CA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EF39-2C34-6ABD-F966-EA363687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6E35-A019-119C-FDCD-1DC1F80A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2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FB61F-1D88-93D1-C13D-A3352756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2E6E2-45F7-EA3C-3792-2CF02BBCE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AC84A-8EA7-F108-9717-CD406D1D1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E303-A8D3-30A1-3CA5-F13ACD27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DF944-3848-FDAA-F113-16B47424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B370-25EB-CBFD-57BE-847F2E42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9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CE4C-B0E6-454A-6F7B-9222EB70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96C7B-646A-D6A9-2609-FD9E9AA46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92545-E102-CC32-4D65-603D49051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5F208-6B9E-AD49-396F-E3AD04942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0605-B00C-584A-F931-DC88C5715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A79FC-6F7C-501F-8BD1-033AFC94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73D5B-97ED-656F-0B20-9833122E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2518D-607D-EB12-2B5C-F51B783F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44D0-A4EB-0FF9-89AA-B0CB4799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89150-6483-F319-7FC0-FA0FD511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0A92A-F0F4-BE0F-F013-BAE21809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065A4-05A2-61EE-2BBD-B58FDDD3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4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A635C-AEDE-D67A-6527-E3462C55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0D21A-ABC0-9496-AA70-2D6F5EE1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546DE-C9A5-998C-4F42-8BA41F98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0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F752-8724-B9FB-8416-6DA9DEDF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9058-8EAF-E1BD-AFAE-6F43AE04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FBDFE-FFA0-3FA3-9E6B-69611B1B6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B204C-FC85-ED0C-7D7A-7F0AB45B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47172-2657-0F87-D959-5E234664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06E49-656C-DDAA-871C-70755BCB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9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5728-C877-227C-ED8B-63B552F0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1CBE6F-365F-C23D-5A91-30079A761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17374-48A6-9D1A-1E1E-16237D8FF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68781-8069-DBE2-0ECD-5FD27620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5F514-2B8B-9571-F457-D67618CCA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9971B-BE79-1781-8855-715513C7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C0572-B4CE-D989-A16A-E333442A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810B4-6D22-D611-E442-569DFDCA0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19523-3659-6786-332B-44BA86713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0EDCD-8CD0-42A2-B389-0BA52318A6E4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21677-F815-558C-BCF1-BC02A66B8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0A47-D374-E677-51F4-7C96FE500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A793-633D-4F1D-BC5C-796C96394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ilots.uwaterloo.ca/engineering-computing/profile/eric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!!Rectangle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EE2A9-4C9D-1B94-BC96-6AEC79DE2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0" b="636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m!!text rectangle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BFB86-26C8-4790-AFB1-80EA4B615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r>
              <a:rPr lang="en-CA" sz="4000"/>
              <a:t>Online Profile Builder</a:t>
            </a:r>
            <a:endParaRPr lang="en-US" sz="4000"/>
          </a:p>
        </p:txBody>
      </p:sp>
      <p:sp>
        <p:nvSpPr>
          <p:cNvPr id="22" name="m!!accent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DFD3E-F3D0-E9D6-C33D-56499BB3B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 fontScale="85000" lnSpcReduction="20000"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Engineering Computing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Presentation: August 2023</a:t>
            </a:r>
          </a:p>
        </p:txBody>
      </p:sp>
    </p:spTree>
    <p:extLst>
      <p:ext uri="{BB962C8B-B14F-4D97-AF65-F5344CB8AC3E}">
        <p14:creationId xmlns:p14="http://schemas.microsoft.com/office/powerpoint/2010/main" val="8379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CE758-4B41-AB8D-0128-EFF6EF5C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CA" sz="4000"/>
              <a:t>Goals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4419-F64A-0D48-E25C-6F9A2E158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CA" sz="1700"/>
              <a:t>Easy to use tool to create consistent pre-approved, formatted web pages for faculty members in the WCMS</a:t>
            </a:r>
          </a:p>
          <a:p>
            <a:r>
              <a:rPr lang="en-US" sz="1700"/>
              <a:t>Allow self-service for those who choose to do it themselves</a:t>
            </a:r>
          </a:p>
          <a:p>
            <a:r>
              <a:rPr lang="en-US" sz="1700"/>
              <a:t>Allow for departmental or faculty-wide reps to edit faculty’s pages</a:t>
            </a:r>
          </a:p>
          <a:p>
            <a:r>
              <a:rPr lang="en-US" sz="1700"/>
              <a:t>Optionally use SCOPUS to populate a list of ‘current’ papers</a:t>
            </a:r>
          </a:p>
          <a:p>
            <a:r>
              <a:rPr lang="en-US" sz="1700"/>
              <a:t>Uses registrar data to populate courses taught</a:t>
            </a:r>
          </a:p>
          <a:p>
            <a:r>
              <a:rPr lang="en-US" sz="1700"/>
              <a:t>Support for accessibility needs</a:t>
            </a:r>
          </a:p>
        </p:txBody>
      </p:sp>
      <p:pic>
        <p:nvPicPr>
          <p:cNvPr id="24" name="Picture 13" descr="Person writing on a notepad">
            <a:extLst>
              <a:ext uri="{FF2B5EF4-FFF2-40B4-BE49-F238E27FC236}">
                <a16:creationId xmlns:a16="http://schemas.microsoft.com/office/drawing/2014/main" id="{6759CD40-BDC5-BE1D-2BC3-B2B340EA9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1" r="1104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8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FDC0-8D3C-F694-5A42-34492363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-961534"/>
            <a:ext cx="4646905" cy="73178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000" dirty="0">
                <a:latin typeface="Arial" panose="020B0604020202020204" pitchFamily="34" charset="0"/>
              </a:rPr>
              <a:t>Sample page:</a:t>
            </a:r>
          </a:p>
          <a:p>
            <a:pPr marL="0" indent="0">
              <a:buNone/>
            </a:pPr>
            <a:r>
              <a:rPr lang="en-CA" sz="2000" dirty="0">
                <a:latin typeface="Arial" panose="020B0604020202020204" pitchFamily="34" charset="0"/>
                <a:hlinkClick r:id="rId2"/>
              </a:rPr>
              <a:t>h</a:t>
            </a:r>
            <a:r>
              <a:rPr lang="en-US" sz="2000" dirty="0">
                <a:latin typeface="Arial" panose="020B0604020202020204" pitchFamily="34" charset="0"/>
                <a:hlinkClick r:id="rId2"/>
              </a:rPr>
              <a:t>ttps://pilots.uwaterloo.ca/engineering-computing/profile/erick</a:t>
            </a: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</a:rPr>
              <a:t>Uptake: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</a:rPr>
              <a:t>Used by 597 faculty pages effective August 2023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</a:rPr>
              <a:t>	- (Science + Engineering)</a:t>
            </a:r>
          </a:p>
        </p:txBody>
      </p:sp>
      <p:pic>
        <p:nvPicPr>
          <p:cNvPr id="23" name="Picture 22" descr="Close up of rack of test tubes with solution in lab">
            <a:extLst>
              <a:ext uri="{FF2B5EF4-FFF2-40B4-BE49-F238E27FC236}">
                <a16:creationId xmlns:a16="http://schemas.microsoft.com/office/drawing/2014/main" id="{65141801-9AD6-7915-1F7E-5FEF6DE1B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3" r="556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0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76BCAC-8D31-CBC6-F911-4A53A4747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263952"/>
            <a:ext cx="4937340" cy="5838735"/>
          </a:xfrm>
        </p:spPr>
        <p:txBody>
          <a:bodyPr>
            <a:normAutofit/>
          </a:bodyPr>
          <a:lstStyle/>
          <a:p>
            <a:r>
              <a:rPr lang="en-CA" sz="2000" dirty="0"/>
              <a:t>Easy to use</a:t>
            </a:r>
            <a:r>
              <a:rPr lang="en-US" sz="2000" dirty="0"/>
              <a:t> – self service</a:t>
            </a:r>
          </a:p>
          <a:p>
            <a:r>
              <a:rPr lang="en-US" sz="2000" dirty="0"/>
              <a:t>Allows faculty to curate their own pages within the guidelines</a:t>
            </a:r>
          </a:p>
          <a:p>
            <a:r>
              <a:rPr lang="en-US" sz="2000" dirty="0"/>
              <a:t>Fields are ordered in OPB identically to their online display in WCMS – ease of finding things</a:t>
            </a:r>
          </a:p>
          <a:p>
            <a:r>
              <a:rPr lang="en-CA" sz="2000" dirty="0"/>
              <a:t>Spell checking and Grammarly enabled fields</a:t>
            </a:r>
          </a:p>
          <a:p>
            <a:r>
              <a:rPr lang="en-CA" sz="2000" dirty="0"/>
              <a:t>While many faculty elect to write their own, many others offload to department/faculty-level communications staff </a:t>
            </a:r>
          </a:p>
          <a:p>
            <a:pPr lvl="1"/>
            <a:r>
              <a:rPr lang="en-CA" sz="1600" dirty="0"/>
              <a:t>Supports various methods of delegation</a:t>
            </a:r>
          </a:p>
          <a:p>
            <a:pPr lvl="2"/>
            <a:r>
              <a:rPr lang="en-CA" sz="1200" dirty="0"/>
              <a:t>Department</a:t>
            </a:r>
          </a:p>
          <a:p>
            <a:pPr lvl="2"/>
            <a:r>
              <a:rPr lang="en-CA" sz="1200" dirty="0"/>
              <a:t>Faculty-level</a:t>
            </a:r>
          </a:p>
          <a:p>
            <a:pPr lvl="2"/>
            <a:r>
              <a:rPr lang="en-CA" sz="1200" dirty="0"/>
              <a:t>Individual delegation to any other staff member (for four months)</a:t>
            </a:r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A55A1E-A958-6E9A-1AEB-8CCBD9A3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44" y="263952"/>
            <a:ext cx="8041524" cy="65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D87CC-7793-F0F8-1C47-82756BD1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CA" dirty="0"/>
              <a:t>Additional Features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331E05-2497-9EB0-E1E4-B2664D389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3" r="-2" b="5834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CD0764-671F-F460-DB05-486EE9ED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CA" sz="2000" dirty="0"/>
              <a:t>Cell phone compatible – responsive design</a:t>
            </a:r>
          </a:p>
          <a:p>
            <a:r>
              <a:rPr lang="en-CA" sz="2000" dirty="0"/>
              <a:t>ARIA – accessibility enabled</a:t>
            </a:r>
          </a:p>
          <a:p>
            <a:r>
              <a:rPr lang="en-US" sz="2000" dirty="0"/>
              <a:t>ADFS logins</a:t>
            </a:r>
          </a:p>
          <a:p>
            <a:r>
              <a:rPr lang="en-US" sz="2000" dirty="0"/>
              <a:t>Research can be auto-populated from SCOPUS database</a:t>
            </a:r>
          </a:p>
          <a:p>
            <a:r>
              <a:rPr lang="en-US" sz="2000" dirty="0"/>
              <a:t>Records and displays last date of update and by whom – used to determine which records may be stale and in need of a refresh!</a:t>
            </a:r>
          </a:p>
          <a:p>
            <a:r>
              <a:rPr lang="en-US" sz="2000" dirty="0"/>
              <a:t>Some fields allow embedded http/https references (e.g. papers)</a:t>
            </a:r>
          </a:p>
          <a:p>
            <a:pPr lvl="1"/>
            <a:r>
              <a:rPr lang="en-US" sz="1600" dirty="0"/>
              <a:t>Supports direct URLs or </a:t>
            </a:r>
            <a:r>
              <a:rPr lang="en-US" sz="1600"/>
              <a:t>markdown URLs</a:t>
            </a:r>
          </a:p>
        </p:txBody>
      </p:sp>
    </p:spTree>
    <p:extLst>
      <p:ext uri="{BB962C8B-B14F-4D97-AF65-F5344CB8AC3E}">
        <p14:creationId xmlns:p14="http://schemas.microsoft.com/office/powerpoint/2010/main" val="326423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BF2BD-6AFC-CA2C-57D6-EC70C09E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CA" dirty="0"/>
              <a:t>More features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668E8-9FE5-21E6-8216-CF691327B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84" b="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49ADDC03-97CE-4621-B95D-E58EBFEDE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CA" sz="2000" dirty="0"/>
              <a:t>Photo uploading and resizing</a:t>
            </a:r>
          </a:p>
          <a:p>
            <a:r>
              <a:rPr lang="en-CA" sz="2000" dirty="0"/>
              <a:t>Simple instructions and some feedback – e.g. </a:t>
            </a:r>
          </a:p>
          <a:p>
            <a:pPr lvl="1"/>
            <a:r>
              <a:rPr lang="en-CA" sz="1600" dirty="0"/>
              <a:t>write biography in third person</a:t>
            </a:r>
          </a:p>
          <a:p>
            <a:pPr lvl="1"/>
            <a:r>
              <a:rPr lang="en-CA" sz="1600" dirty="0"/>
              <a:t>dimensions of picture specified, and cropping displayed at design time</a:t>
            </a:r>
          </a:p>
          <a:p>
            <a:pPr lvl="1"/>
            <a:r>
              <a:rPr lang="en-CA" sz="1600" dirty="0"/>
              <a:t>“accepting Grad students” is a simple flag, leads to UW admission URL</a:t>
            </a:r>
          </a:p>
          <a:p>
            <a:r>
              <a:rPr lang="en-CA" sz="2000" dirty="0"/>
              <a:t>Fields left blank are not displayed (e.g. patents, </a:t>
            </a:r>
            <a:r>
              <a:rPr lang="en-CA" sz="2000" dirty="0" err="1"/>
              <a:t>etc</a:t>
            </a:r>
            <a:r>
              <a:rPr lang="en-CA" sz="2000" dirty="0"/>
              <a:t>)</a:t>
            </a:r>
          </a:p>
          <a:p>
            <a:r>
              <a:rPr lang="en-CA" sz="2000" dirty="0"/>
              <a:t>Automatic placement of all data at the recommended location for user profiles as agreed upon by communications staff</a:t>
            </a:r>
          </a:p>
          <a:p>
            <a:pPr lvl="1"/>
            <a:endParaRPr lang="en-CA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222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45BCC8DA-7022-DD07-F245-D67851501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1" r="999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B0CD9-4044-505C-857D-871470AD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604742"/>
          </a:xfrm>
        </p:spPr>
        <p:txBody>
          <a:bodyPr anchor="ctr">
            <a:normAutofit fontScale="90000"/>
          </a:bodyPr>
          <a:lstStyle/>
          <a:p>
            <a:r>
              <a:rPr lang="en-CA" sz="4000"/>
              <a:t>Observations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A4F1-00C7-98F4-5A4C-62CD0D8D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1008669"/>
            <a:ext cx="4659756" cy="5250398"/>
          </a:xfrm>
        </p:spPr>
        <p:txBody>
          <a:bodyPr anchor="ctr">
            <a:normAutofit/>
          </a:bodyPr>
          <a:lstStyle/>
          <a:p>
            <a:r>
              <a:rPr lang="en-CA" sz="1700" dirty="0"/>
              <a:t>Consistency in a distributed environment is often more achievable though automation like OPB</a:t>
            </a:r>
          </a:p>
          <a:p>
            <a:r>
              <a:rPr lang="en-CA" sz="1700" dirty="0"/>
              <a:t>Replaced a Web 1.0 application (OFIS) with Web 2.0 (</a:t>
            </a:r>
            <a:r>
              <a:rPr lang="en-CA" sz="1700" dirty="0" err="1"/>
              <a:t>OnlineProfileBuilder</a:t>
            </a:r>
            <a:r>
              <a:rPr lang="en-CA" sz="1700" dirty="0"/>
              <a:t>)</a:t>
            </a:r>
          </a:p>
          <a:p>
            <a:pPr lvl="1"/>
            <a:r>
              <a:rPr lang="en-CA" sz="1700" dirty="0"/>
              <a:t>Users appreciate attractive and easier-to-use applications</a:t>
            </a:r>
          </a:p>
          <a:p>
            <a:r>
              <a:rPr lang="en-CA" sz="1700" dirty="0"/>
              <a:t>WCMS integration is challenging, we need a better way of integrating future apps without needing individual WCMS modules for each</a:t>
            </a:r>
          </a:p>
          <a:p>
            <a:pPr lvl="1"/>
            <a:r>
              <a:rPr lang="en-CA" sz="1700" dirty="0"/>
              <a:t>Leverage the data and talent in other groups with a defined interface</a:t>
            </a:r>
          </a:p>
          <a:p>
            <a:pPr lvl="1"/>
            <a:r>
              <a:rPr lang="en-CA" sz="1700" dirty="0"/>
              <a:t>Minimize number of rewrites every time WCMS goes through upgrades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19514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406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Online Profile Builder</vt:lpstr>
      <vt:lpstr>Goals</vt:lpstr>
      <vt:lpstr>PowerPoint Presentation</vt:lpstr>
      <vt:lpstr>PowerPoint Presentation</vt:lpstr>
      <vt:lpstr>Additional Features</vt:lpstr>
      <vt:lpstr>More features</vt:lpstr>
      <vt:lpstr>Observations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Profile Builder</dc:title>
  <dc:creator>Erick Engelke</dc:creator>
  <cp:lastModifiedBy>Erick Engelke</cp:lastModifiedBy>
  <cp:revision>3</cp:revision>
  <dcterms:created xsi:type="dcterms:W3CDTF">2023-08-08T19:13:18Z</dcterms:created>
  <dcterms:modified xsi:type="dcterms:W3CDTF">2023-08-10T15:54:54Z</dcterms:modified>
</cp:coreProperties>
</file>