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3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9" r:id="rId13"/>
    <p:sldId id="267" r:id="rId14"/>
    <p:sldId id="268" r:id="rId15"/>
    <p:sldId id="270" r:id="rId16"/>
    <p:sldId id="272" r:id="rId17"/>
    <p:sldId id="266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88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BC2A675-47D2-4147-83A6-2045BD92F3BC}" type="datetimeFigureOut">
              <a:rPr lang="en-CA" smtClean="0"/>
              <a:t>13/04/2015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A44E5B1-3FA5-4844-9E4B-5010EA4FA30C}" type="slidenum">
              <a:rPr lang="en-CA" smtClean="0"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err="1" smtClean="0"/>
              <a:t>iTOP</a:t>
            </a:r>
            <a:r>
              <a:rPr lang="en-CA" b="1" dirty="0" smtClean="0"/>
              <a:t> </a:t>
            </a:r>
            <a:r>
              <a:rPr lang="en-CA" dirty="0" smtClean="0"/>
              <a:t>@ UW</a:t>
            </a:r>
            <a:br>
              <a:rPr lang="en-CA" dirty="0" smtClean="0"/>
            </a:br>
            <a:r>
              <a:rPr lang="en-CA" dirty="0" smtClean="0"/>
              <a:t>BEGINNINGS</a:t>
            </a:r>
            <a:br>
              <a:rPr lang="en-CA" dirty="0" smtClean="0"/>
            </a:br>
            <a:r>
              <a:rPr lang="en-CA" b="1" i="1" dirty="0" smtClean="0"/>
              <a:t>(internal draft. April 13, 2015)</a:t>
            </a:r>
            <a:endParaRPr lang="en-CA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Presentation by Erick </a:t>
            </a:r>
            <a:r>
              <a:rPr lang="en-CA" dirty="0" err="1" smtClean="0"/>
              <a:t>Engelke</a:t>
            </a:r>
            <a:endParaRPr lang="en-CA" dirty="0" smtClean="0"/>
          </a:p>
          <a:p>
            <a:r>
              <a:rPr lang="en-CA" dirty="0" smtClean="0"/>
              <a:t>Engineering Computing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8138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Various Assets to Manage</a:t>
            </a:r>
            <a:endParaRPr lang="en-CA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1499"/>
            <a:ext cx="9127327" cy="468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733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Dashboard (may personalize)</a:t>
            </a:r>
            <a:endParaRPr lang="en-C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2955120"/>
            <a:ext cx="7408862" cy="2890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62" y="2780928"/>
            <a:ext cx="8543925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263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16832"/>
            <a:ext cx="8748464" cy="468052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Display dimensions are responsive design, and supports ctrl +/-</a:t>
            </a:r>
          </a:p>
          <a:p>
            <a:endParaRPr lang="en-CA" dirty="0" smtClean="0"/>
          </a:p>
          <a:p>
            <a:r>
              <a:rPr lang="en-CA" dirty="0" smtClean="0"/>
              <a:t>Network dependency maps – </a:t>
            </a:r>
            <a:r>
              <a:rPr lang="en-CA" dirty="0" err="1" smtClean="0"/>
              <a:t>eg</a:t>
            </a:r>
            <a:r>
              <a:rPr lang="en-CA" dirty="0" smtClean="0"/>
              <a:t>. Switch impacts, device depends… </a:t>
            </a:r>
          </a:p>
          <a:p>
            <a:endParaRPr lang="en-CA" dirty="0"/>
          </a:p>
          <a:p>
            <a:r>
              <a:rPr lang="en-CA" dirty="0" smtClean="0"/>
              <a:t>Output to CSV, Excel from any list</a:t>
            </a:r>
          </a:p>
          <a:p>
            <a:endParaRPr lang="en-CA" dirty="0"/>
          </a:p>
          <a:p>
            <a:r>
              <a:rPr lang="en-CA" dirty="0" smtClean="0"/>
              <a:t>Bulk imports in CSV, Excel, XML,  and native.  We used native for auto-adds because we are importing so much information we need high speed</a:t>
            </a:r>
          </a:p>
          <a:p>
            <a:endParaRPr lang="en-CA" dirty="0"/>
          </a:p>
          <a:p>
            <a:r>
              <a:rPr lang="en-CA" dirty="0" smtClean="0"/>
              <a:t>Reporting features – mini SQL queries on dashboard</a:t>
            </a:r>
          </a:p>
          <a:p>
            <a:endParaRPr lang="en-CA" dirty="0"/>
          </a:p>
          <a:p>
            <a:r>
              <a:rPr lang="en-CA" dirty="0" smtClean="0"/>
              <a:t>Support for VMs, Hypervisors, RAID arrays, PDUs, etc.  We will not auto-populate these on initial release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Interesting Stock Features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9888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968552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IPv4, IPv6, DNS device entries for </a:t>
            </a:r>
            <a:r>
              <a:rPr lang="en-CA" i="1" dirty="0" smtClean="0"/>
              <a:t>whole</a:t>
            </a:r>
            <a:r>
              <a:rPr lang="en-CA" dirty="0" smtClean="0"/>
              <a:t> campus (ONA). </a:t>
            </a:r>
          </a:p>
          <a:p>
            <a:endParaRPr lang="en-CA" dirty="0" smtClean="0"/>
          </a:p>
          <a:p>
            <a:r>
              <a:rPr lang="en-CA" dirty="0" smtClean="0">
                <a:solidFill>
                  <a:srgbClr val="FF0000"/>
                </a:solidFill>
              </a:rPr>
              <a:t>Maintainers / Owners of those devices possible to extract from ONA permissions or </a:t>
            </a:r>
            <a:r>
              <a:rPr lang="en-CA" dirty="0" err="1" smtClean="0">
                <a:solidFill>
                  <a:srgbClr val="FF0000"/>
                </a:solidFill>
              </a:rPr>
              <a:t>InfoBlox</a:t>
            </a:r>
            <a:r>
              <a:rPr lang="en-CA" dirty="0" smtClean="0">
                <a:solidFill>
                  <a:srgbClr val="FF0000"/>
                </a:solidFill>
              </a:rPr>
              <a:t> fields… not interpreted yet – biggest challenge at this point</a:t>
            </a:r>
          </a:p>
          <a:p>
            <a:endParaRPr lang="en-CA" dirty="0" smtClean="0">
              <a:solidFill>
                <a:srgbClr val="FF0000"/>
              </a:solidFill>
            </a:endParaRPr>
          </a:p>
          <a:p>
            <a:r>
              <a:rPr lang="en-CA" i="1" dirty="0" smtClean="0"/>
              <a:t>PC</a:t>
            </a:r>
            <a:r>
              <a:rPr lang="en-CA" dirty="0" smtClean="0"/>
              <a:t> and </a:t>
            </a:r>
            <a:r>
              <a:rPr lang="en-CA" i="1" dirty="0" smtClean="0"/>
              <a:t>Mac</a:t>
            </a:r>
            <a:r>
              <a:rPr lang="en-CA" dirty="0" smtClean="0"/>
              <a:t> </a:t>
            </a:r>
            <a:r>
              <a:rPr lang="en-CA" dirty="0"/>
              <a:t>w</a:t>
            </a:r>
            <a:r>
              <a:rPr lang="en-CA" dirty="0" smtClean="0"/>
              <a:t>orkstation data from  Audit,</a:t>
            </a:r>
            <a:r>
              <a:rPr lang="en-CA" dirty="0" smtClean="0">
                <a:solidFill>
                  <a:srgbClr val="FF0000"/>
                </a:solidFill>
              </a:rPr>
              <a:t> SCCM</a:t>
            </a:r>
            <a:r>
              <a:rPr lang="en-CA" dirty="0" smtClean="0"/>
              <a:t>, including software</a:t>
            </a:r>
          </a:p>
          <a:p>
            <a:pPr marL="0" indent="0">
              <a:buNone/>
            </a:pPr>
            <a:endParaRPr lang="en-CA" dirty="0" smtClean="0">
              <a:solidFill>
                <a:srgbClr val="FF0000"/>
              </a:solidFill>
            </a:endParaRPr>
          </a:p>
          <a:p>
            <a:r>
              <a:rPr lang="en-CA" dirty="0" smtClean="0"/>
              <a:t>Switches and Routers for all of campus from ONA (~2500) </a:t>
            </a:r>
          </a:p>
          <a:p>
            <a:endParaRPr lang="en-CA" dirty="0" smtClean="0"/>
          </a:p>
          <a:p>
            <a:r>
              <a:rPr lang="en-CA" dirty="0" smtClean="0"/>
              <a:t>Network connections from switches/routers/devices </a:t>
            </a:r>
          </a:p>
          <a:p>
            <a:endParaRPr lang="en-CA" dirty="0" smtClean="0"/>
          </a:p>
          <a:p>
            <a:r>
              <a:rPr lang="en-CA" dirty="0" err="1" smtClean="0"/>
              <a:t>UWdir</a:t>
            </a:r>
            <a:r>
              <a:rPr lang="en-CA" dirty="0" smtClean="0"/>
              <a:t>, used to reference users, admins, etc</a:t>
            </a:r>
            <a:r>
              <a:rPr lang="en-CA" dirty="0" smtClean="0">
                <a:solidFill>
                  <a:srgbClr val="0070C0"/>
                </a:solidFill>
              </a:rPr>
              <a:t>.  </a:t>
            </a:r>
            <a:r>
              <a:rPr lang="en-CA" dirty="0" smtClean="0"/>
              <a:t>Organizational units done by Nexus People OUs.</a:t>
            </a:r>
          </a:p>
          <a:p>
            <a:endParaRPr lang="en-CA" dirty="0"/>
          </a:p>
          <a:p>
            <a:r>
              <a:rPr lang="en-CA" dirty="0" smtClean="0"/>
              <a:t>Still need to complete a security audit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Automation</a:t>
            </a:r>
            <a:br>
              <a:rPr lang="en-CA" dirty="0" smtClean="0"/>
            </a:br>
            <a:r>
              <a:rPr lang="en-CA" dirty="0" smtClean="0"/>
              <a:t>What works today / </a:t>
            </a:r>
            <a:r>
              <a:rPr lang="en-CA" dirty="0" smtClean="0">
                <a:solidFill>
                  <a:srgbClr val="FF0000"/>
                </a:solidFill>
              </a:rPr>
              <a:t>Still to do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054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132856"/>
            <a:ext cx="8568951" cy="3993307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Extended the SQL database Schema to add new fields</a:t>
            </a:r>
          </a:p>
          <a:p>
            <a:r>
              <a:rPr lang="en-CA" dirty="0" smtClean="0"/>
              <a:t>Extended the XML page descriptions to show new fields</a:t>
            </a:r>
          </a:p>
          <a:p>
            <a:r>
              <a:rPr lang="en-CA" dirty="0" smtClean="0"/>
              <a:t>Added the 3</a:t>
            </a:r>
            <a:r>
              <a:rPr lang="en-CA" baseline="30000" dirty="0" smtClean="0"/>
              <a:t>rd</a:t>
            </a:r>
            <a:r>
              <a:rPr lang="en-CA" dirty="0" smtClean="0"/>
              <a:t> party IPv6 solution</a:t>
            </a:r>
          </a:p>
          <a:p>
            <a:r>
              <a:rPr lang="en-CA" dirty="0" smtClean="0"/>
              <a:t>Written about 1,000 lines of PHP for automated integration with existing systems</a:t>
            </a:r>
          </a:p>
          <a:p>
            <a:r>
              <a:rPr lang="en-CA" dirty="0" smtClean="0"/>
              <a:t>Integrated with Audit, SCCM and </a:t>
            </a:r>
            <a:r>
              <a:rPr lang="en-CA" dirty="0" err="1" smtClean="0"/>
              <a:t>Ona</a:t>
            </a:r>
            <a:endParaRPr lang="en-CA" dirty="0" smtClean="0"/>
          </a:p>
          <a:p>
            <a:r>
              <a:rPr lang="en-CA" dirty="0" smtClean="0"/>
              <a:t>Written a Mac application collection agent</a:t>
            </a:r>
          </a:p>
          <a:p>
            <a:r>
              <a:rPr lang="en-CA" dirty="0" smtClean="0"/>
              <a:t>Has not made any code changes to the stock code, updates will be easy</a:t>
            </a:r>
          </a:p>
          <a:p>
            <a:r>
              <a:rPr lang="en-CA" dirty="0" smtClean="0"/>
              <a:t>Enlisted help of ISS for security audit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Has Engineering Done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2305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00972"/>
            <a:ext cx="8128459" cy="475702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Big Picture – How Data Is Collected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2326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06255"/>
            <a:ext cx="8223737" cy="534572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Likely Next Development Steps***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505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5112568"/>
          </a:xfrm>
        </p:spPr>
        <p:txBody>
          <a:bodyPr>
            <a:normAutofit/>
          </a:bodyPr>
          <a:lstStyle/>
          <a:p>
            <a:r>
              <a:rPr lang="en-CA" dirty="0" smtClean="0"/>
              <a:t>Plan is a production system</a:t>
            </a:r>
          </a:p>
          <a:p>
            <a:pPr lvl="1"/>
            <a:r>
              <a:rPr lang="en-CA" dirty="0"/>
              <a:t>b</a:t>
            </a:r>
            <a:r>
              <a:rPr lang="en-CA" dirty="0" smtClean="0"/>
              <a:t>ased on a combination of requested features, </a:t>
            </a:r>
            <a:r>
              <a:rPr lang="en-CA" dirty="0" err="1" smtClean="0"/>
              <a:t>iTop</a:t>
            </a:r>
            <a:r>
              <a:rPr lang="en-CA" dirty="0" smtClean="0"/>
              <a:t> functionality,  etc.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riority given to mac and pc clients, which is the unwieldy part</a:t>
            </a:r>
          </a:p>
          <a:p>
            <a:pPr lvl="1"/>
            <a:r>
              <a:rPr lang="en-CA" dirty="0" smtClean="0"/>
              <a:t>available by end of April 2015, incl. all the automation described</a:t>
            </a:r>
          </a:p>
          <a:p>
            <a:pPr lvl="2"/>
            <a:r>
              <a:rPr lang="en-CA" dirty="0" smtClean="0"/>
              <a:t>Six months after notified of choice of </a:t>
            </a:r>
            <a:r>
              <a:rPr lang="en-CA" dirty="0" err="1" smtClean="0"/>
              <a:t>EngComp</a:t>
            </a:r>
            <a:r>
              <a:rPr lang="en-CA" dirty="0" smtClean="0"/>
              <a:t> solution</a:t>
            </a:r>
          </a:p>
          <a:p>
            <a:pPr lvl="2"/>
            <a:r>
              <a:rPr lang="en-CA" dirty="0" smtClean="0"/>
              <a:t>Implementation co-existent with normal duties of staff</a:t>
            </a:r>
          </a:p>
          <a:p>
            <a:pPr lvl="1"/>
            <a:r>
              <a:rPr lang="en-CA" dirty="0" smtClean="0"/>
              <a:t>for Engineering and other faculties who wish to use it soon</a:t>
            </a:r>
          </a:p>
          <a:p>
            <a:pPr lvl="1"/>
            <a:r>
              <a:rPr lang="en-CA" dirty="0" smtClean="0"/>
              <a:t>to integrate with other campus plans TBD</a:t>
            </a:r>
          </a:p>
          <a:p>
            <a:pPr lvl="2"/>
            <a:r>
              <a:rPr lang="en-CA" dirty="0" smtClean="0"/>
              <a:t>does interest exist</a:t>
            </a:r>
          </a:p>
          <a:p>
            <a:pPr lvl="2"/>
            <a:r>
              <a:rPr lang="en-CA" dirty="0" smtClean="0"/>
              <a:t>Spec, partners and management TBD</a:t>
            </a:r>
          </a:p>
          <a:p>
            <a:pPr lvl="2"/>
            <a:r>
              <a:rPr lang="en-CA" dirty="0" smtClean="0"/>
              <a:t>Future timelines, Steering committee? TBD</a:t>
            </a:r>
          </a:p>
          <a:p>
            <a:pPr lvl="2"/>
            <a:endParaRPr lang="en-CA" dirty="0" smtClean="0"/>
          </a:p>
          <a:p>
            <a:pPr marL="301943" lvl="1" indent="0">
              <a:buNone/>
            </a:pPr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Timeline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1456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2492896"/>
            <a:ext cx="8784975" cy="3888432"/>
          </a:xfrm>
        </p:spPr>
        <p:txBody>
          <a:bodyPr/>
          <a:lstStyle/>
          <a:p>
            <a:r>
              <a:rPr lang="en-CA" dirty="0" smtClean="0"/>
              <a:t>Engineering Computing</a:t>
            </a:r>
          </a:p>
          <a:p>
            <a:pPr lvl="1"/>
            <a:r>
              <a:rPr lang="en-CA" dirty="0" smtClean="0"/>
              <a:t>Erick </a:t>
            </a:r>
            <a:r>
              <a:rPr lang="en-CA" dirty="0" err="1" smtClean="0"/>
              <a:t>Engelke</a:t>
            </a:r>
            <a:r>
              <a:rPr lang="en-CA" dirty="0"/>
              <a:t> </a:t>
            </a:r>
            <a:r>
              <a:rPr lang="en-CA" dirty="0" smtClean="0"/>
              <a:t>– Architect</a:t>
            </a:r>
          </a:p>
          <a:p>
            <a:pPr lvl="1"/>
            <a:r>
              <a:rPr lang="en-CA" dirty="0" smtClean="0"/>
              <a:t>Ray White – </a:t>
            </a:r>
            <a:r>
              <a:rPr lang="en-CA" dirty="0" err="1" smtClean="0"/>
              <a:t>iTop</a:t>
            </a:r>
            <a:r>
              <a:rPr lang="en-CA" dirty="0" smtClean="0"/>
              <a:t> assistance, Infrastructure</a:t>
            </a:r>
          </a:p>
          <a:p>
            <a:pPr lvl="1"/>
            <a:r>
              <a:rPr lang="en-CA" dirty="0" smtClean="0"/>
              <a:t>Daniel </a:t>
            </a:r>
            <a:r>
              <a:rPr lang="en-CA" dirty="0" err="1" smtClean="0"/>
              <a:t>Delattre</a:t>
            </a:r>
            <a:r>
              <a:rPr lang="en-CA" dirty="0" smtClean="0"/>
              <a:t> – Engineering Computing – Audit</a:t>
            </a:r>
          </a:p>
          <a:p>
            <a:r>
              <a:rPr lang="en-CA" dirty="0" smtClean="0"/>
              <a:t>IST</a:t>
            </a:r>
          </a:p>
          <a:p>
            <a:pPr lvl="1"/>
            <a:r>
              <a:rPr lang="en-CA" dirty="0" smtClean="0"/>
              <a:t>Bruce Campbell – IST - ONA</a:t>
            </a:r>
          </a:p>
          <a:p>
            <a:pPr lvl="1"/>
            <a:r>
              <a:rPr lang="en-CA" dirty="0" smtClean="0"/>
              <a:t>John </a:t>
            </a:r>
            <a:r>
              <a:rPr lang="en-CA" dirty="0" err="1" smtClean="0"/>
              <a:t>Mayall</a:t>
            </a:r>
            <a:r>
              <a:rPr lang="en-CA" dirty="0" smtClean="0"/>
              <a:t> – IST – SCCM Expert</a:t>
            </a:r>
          </a:p>
          <a:p>
            <a:pPr lvl="1"/>
            <a:r>
              <a:rPr lang="en-CA" dirty="0" smtClean="0"/>
              <a:t>Pat Matlock – IST – Security Expert</a:t>
            </a:r>
          </a:p>
          <a:p>
            <a:pPr lvl="1"/>
            <a:r>
              <a:rPr lang="en-CA" dirty="0" err="1" smtClean="0"/>
              <a:t>Kresimir</a:t>
            </a:r>
            <a:r>
              <a:rPr lang="en-CA" dirty="0" smtClean="0"/>
              <a:t> </a:t>
            </a:r>
            <a:r>
              <a:rPr lang="en-CA" dirty="0" err="1" smtClean="0"/>
              <a:t>Renic</a:t>
            </a:r>
            <a:r>
              <a:rPr lang="en-CA" dirty="0" smtClean="0"/>
              <a:t> - IST – Planning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Who we are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10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An asset management system is more than a piece of software or a service, it forces you to</a:t>
            </a:r>
          </a:p>
          <a:p>
            <a:pPr>
              <a:buFontTx/>
              <a:buChar char="-"/>
            </a:pPr>
            <a:r>
              <a:rPr lang="en-CA" dirty="0" smtClean="0"/>
              <a:t>collect information you did </a:t>
            </a:r>
            <a:r>
              <a:rPr lang="en-CA" dirty="0" smtClean="0"/>
              <a:t>not collect </a:t>
            </a:r>
            <a:r>
              <a:rPr lang="en-CA" dirty="0" smtClean="0"/>
              <a:t>before</a:t>
            </a:r>
          </a:p>
          <a:p>
            <a:pPr>
              <a:buFontTx/>
              <a:buChar char="-"/>
            </a:pPr>
            <a:r>
              <a:rPr lang="en-CA" dirty="0"/>
              <a:t>c</a:t>
            </a:r>
            <a:r>
              <a:rPr lang="en-CA" dirty="0" smtClean="0"/>
              <a:t>hange </a:t>
            </a:r>
            <a:r>
              <a:rPr lang="en-CA" dirty="0" smtClean="0"/>
              <a:t>processes to accommodate the system</a:t>
            </a:r>
            <a:endParaRPr lang="en-CA" dirty="0" smtClean="0"/>
          </a:p>
          <a:p>
            <a:pPr>
              <a:buFontTx/>
              <a:buChar char="-"/>
            </a:pPr>
            <a:r>
              <a:rPr lang="en-CA" dirty="0"/>
              <a:t>i</a:t>
            </a:r>
            <a:r>
              <a:rPr lang="en-CA" dirty="0" smtClean="0"/>
              <a:t>mpose organization where none existed before</a:t>
            </a:r>
          </a:p>
          <a:p>
            <a:pPr>
              <a:buFontTx/>
              <a:buChar char="-"/>
            </a:pPr>
            <a:endParaRPr lang="en-CA" dirty="0"/>
          </a:p>
          <a:p>
            <a:pPr>
              <a:buFontTx/>
              <a:buChar char="-"/>
            </a:pPr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If you want something you’ve never had, </a:t>
            </a:r>
            <a:br>
              <a:rPr lang="en-CA" sz="2800" dirty="0" smtClean="0"/>
            </a:br>
            <a:r>
              <a:rPr lang="en-CA" sz="2800" dirty="0" smtClean="0"/>
              <a:t>You’ve got to do something you’ve never done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61452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7" y="2492896"/>
            <a:ext cx="8424937" cy="3633267"/>
          </a:xfrm>
        </p:spPr>
        <p:txBody>
          <a:bodyPr>
            <a:normAutofit fontScale="92500" lnSpcReduction="10000"/>
          </a:bodyPr>
          <a:lstStyle/>
          <a:p>
            <a:r>
              <a:rPr lang="en-CA" dirty="0" err="1" smtClean="0"/>
              <a:t>iTOP</a:t>
            </a:r>
            <a:r>
              <a:rPr lang="en-CA" dirty="0" smtClean="0"/>
              <a:t> is Open Source ITIL implementation</a:t>
            </a:r>
          </a:p>
          <a:p>
            <a:endParaRPr lang="en-CA" dirty="0" smtClean="0"/>
          </a:p>
          <a:p>
            <a:r>
              <a:rPr lang="en-CA" dirty="0" smtClean="0"/>
              <a:t>Includes Asset Management</a:t>
            </a:r>
          </a:p>
          <a:p>
            <a:endParaRPr lang="en-CA" dirty="0" smtClean="0"/>
          </a:p>
          <a:p>
            <a:r>
              <a:rPr lang="en-CA" dirty="0" smtClean="0"/>
              <a:t>Used by thousands of organizations</a:t>
            </a:r>
          </a:p>
          <a:p>
            <a:endParaRPr lang="en-CA" dirty="0"/>
          </a:p>
          <a:p>
            <a:r>
              <a:rPr lang="en-CA" dirty="0" smtClean="0"/>
              <a:t>Optional addition supports IPAM (both IPv4, IPv6)</a:t>
            </a:r>
          </a:p>
          <a:p>
            <a:endParaRPr lang="en-CA" dirty="0"/>
          </a:p>
          <a:p>
            <a:r>
              <a:rPr lang="en-CA" dirty="0" smtClean="0"/>
              <a:t>Object Oriented DB and Platform implementation, </a:t>
            </a:r>
            <a:r>
              <a:rPr lang="en-CA" dirty="0" err="1" smtClean="0"/>
              <a:t>extensibile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108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633267"/>
          </a:xfrm>
        </p:spPr>
        <p:txBody>
          <a:bodyPr>
            <a:normAutofit lnSpcReduction="10000"/>
          </a:bodyPr>
          <a:lstStyle/>
          <a:p>
            <a:r>
              <a:rPr lang="en-CA" dirty="0" err="1" smtClean="0"/>
              <a:t>iTOP</a:t>
            </a:r>
            <a:r>
              <a:rPr lang="en-CA" dirty="0" smtClean="0"/>
              <a:t> designed for multiple customers supported by themselves, and by one admin company</a:t>
            </a:r>
          </a:p>
          <a:p>
            <a:endParaRPr lang="en-CA" dirty="0"/>
          </a:p>
          <a:p>
            <a:r>
              <a:rPr lang="en-CA" dirty="0" smtClean="0"/>
              <a:t>Allows ‘Arts’+’</a:t>
            </a:r>
            <a:r>
              <a:rPr lang="en-CA" dirty="0" err="1" smtClean="0"/>
              <a:t>Renison</a:t>
            </a:r>
            <a:r>
              <a:rPr lang="en-CA" dirty="0" smtClean="0"/>
              <a:t>’ view, ‘Engineering’ view, Master view, etc.</a:t>
            </a:r>
          </a:p>
          <a:p>
            <a:endParaRPr lang="en-CA" dirty="0"/>
          </a:p>
          <a:p>
            <a:r>
              <a:rPr lang="en-CA" dirty="0" smtClean="0"/>
              <a:t>Dashboard, queries, updates, etc.  All limited by current departmental view, or UW-wide view.  </a:t>
            </a:r>
            <a:r>
              <a:rPr lang="en-CA" dirty="0" err="1" smtClean="0"/>
              <a:t>Eg</a:t>
            </a:r>
            <a:r>
              <a:rPr lang="en-CA" dirty="0" smtClean="0"/>
              <a:t>. Show me new systems (last 30 days) in AHS.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View by </a:t>
            </a:r>
            <a:r>
              <a:rPr lang="en-CA" dirty="0" err="1" smtClean="0"/>
              <a:t>OrgUnit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2171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7" cy="4680520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Does </a:t>
            </a:r>
            <a:r>
              <a:rPr lang="en-CA" i="1" dirty="0" smtClean="0"/>
              <a:t>generic</a:t>
            </a:r>
            <a:r>
              <a:rPr lang="en-CA" dirty="0" smtClean="0"/>
              <a:t> Asset Management – entered by humans (YUCK)</a:t>
            </a:r>
          </a:p>
          <a:p>
            <a:endParaRPr lang="en-CA" dirty="0"/>
          </a:p>
          <a:p>
            <a:r>
              <a:rPr lang="en-CA" dirty="0" smtClean="0"/>
              <a:t>Has a</a:t>
            </a:r>
            <a:r>
              <a:rPr lang="en-CA" i="1" dirty="0"/>
              <a:t> </a:t>
            </a:r>
            <a:r>
              <a:rPr lang="en-CA" dirty="0" smtClean="0"/>
              <a:t>reasonable user interface, and supports CSV/Excel imports/exports</a:t>
            </a:r>
          </a:p>
          <a:p>
            <a:endParaRPr lang="en-CA" dirty="0"/>
          </a:p>
          <a:p>
            <a:r>
              <a:rPr lang="en-CA" dirty="0" smtClean="0"/>
              <a:t>Typical server platforms (MySQL, Apache, PHP Unix/Windows) (</a:t>
            </a:r>
            <a:r>
              <a:rPr lang="en-CA" dirty="0" err="1" smtClean="0"/>
              <a:t>eg</a:t>
            </a:r>
            <a:r>
              <a:rPr lang="en-CA" dirty="0" smtClean="0"/>
              <a:t>. LAMP), LDAP for authentication</a:t>
            </a:r>
          </a:p>
          <a:p>
            <a:endParaRPr lang="en-CA" dirty="0"/>
          </a:p>
          <a:p>
            <a:r>
              <a:rPr lang="en-CA" dirty="0" smtClean="0"/>
              <a:t>Entire user experience is Web based, works on most browsers</a:t>
            </a:r>
          </a:p>
          <a:p>
            <a:endParaRPr lang="en-CA" dirty="0"/>
          </a:p>
          <a:p>
            <a:r>
              <a:rPr lang="en-CA" dirty="0" smtClean="0"/>
              <a:t>Only known problem is finicky IE on WServer2008 in secure mode… just use any other browser</a:t>
            </a:r>
          </a:p>
          <a:p>
            <a:endParaRPr lang="en-CA" dirty="0"/>
          </a:p>
          <a:p>
            <a:r>
              <a:rPr lang="en-CA" dirty="0" smtClean="0"/>
              <a:t>Scalable – tested @UW with 400,000 computers, over 1,000,000 assets, running on 16 MB desktop PC as a server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 of the box…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2023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2204864"/>
            <a:ext cx="8892480" cy="3921299"/>
          </a:xfrm>
        </p:spPr>
        <p:txBody>
          <a:bodyPr>
            <a:normAutofit/>
          </a:bodyPr>
          <a:lstStyle/>
          <a:p>
            <a:r>
              <a:rPr lang="en-CA" dirty="0" smtClean="0"/>
              <a:t>Want custom </a:t>
            </a:r>
            <a:r>
              <a:rPr lang="en-CA" i="1" dirty="0" smtClean="0"/>
              <a:t>attributes</a:t>
            </a:r>
            <a:r>
              <a:rPr lang="en-CA" dirty="0" smtClean="0"/>
              <a:t>, </a:t>
            </a:r>
            <a:r>
              <a:rPr lang="en-CA" dirty="0" err="1" smtClean="0"/>
              <a:t>eg</a:t>
            </a:r>
            <a:r>
              <a:rPr lang="en-CA" dirty="0" smtClean="0"/>
              <a:t>. </a:t>
            </a:r>
            <a:r>
              <a:rPr lang="en-CA" b="1" dirty="0" smtClean="0"/>
              <a:t>UW-</a:t>
            </a:r>
            <a:r>
              <a:rPr lang="en-CA" b="1" dirty="0" err="1" smtClean="0"/>
              <a:t>PurchaseOrder</a:t>
            </a:r>
            <a:r>
              <a:rPr lang="en-CA" dirty="0" smtClean="0"/>
              <a:t> to describe PO#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Extended </a:t>
            </a:r>
            <a:r>
              <a:rPr lang="en-CA" dirty="0"/>
              <a:t>base asset object to include </a:t>
            </a:r>
            <a:r>
              <a:rPr lang="en-CA" b="1" dirty="0" smtClean="0"/>
              <a:t>UW-</a:t>
            </a:r>
            <a:r>
              <a:rPr lang="en-CA" b="1" dirty="0" err="1" smtClean="0"/>
              <a:t>PurchaseOrder</a:t>
            </a:r>
            <a:r>
              <a:rPr lang="en-CA" dirty="0" smtClean="0"/>
              <a:t> field</a:t>
            </a:r>
          </a:p>
          <a:p>
            <a:endParaRPr lang="en-CA" dirty="0"/>
          </a:p>
          <a:p>
            <a:pPr lvl="1"/>
            <a:r>
              <a:rPr lang="en-CA" dirty="0" smtClean="0"/>
              <a:t>Add a </a:t>
            </a:r>
            <a:r>
              <a:rPr lang="en-CA" i="1" dirty="0" smtClean="0"/>
              <a:t>module</a:t>
            </a:r>
            <a:r>
              <a:rPr lang="en-CA" dirty="0" smtClean="0"/>
              <a:t> that handles verification/sanity check of new field</a:t>
            </a:r>
          </a:p>
          <a:p>
            <a:endParaRPr lang="en-CA" dirty="0"/>
          </a:p>
          <a:p>
            <a:pPr lvl="1"/>
            <a:r>
              <a:rPr lang="en-CA" dirty="0" smtClean="0"/>
              <a:t>Extended XML </a:t>
            </a:r>
            <a:r>
              <a:rPr lang="en-CA" dirty="0" err="1" smtClean="0"/>
              <a:t>configs</a:t>
            </a:r>
            <a:r>
              <a:rPr lang="en-CA" dirty="0" smtClean="0"/>
              <a:t> to display </a:t>
            </a:r>
            <a:r>
              <a:rPr lang="en-CA" b="1" dirty="0" smtClean="0"/>
              <a:t>UW-</a:t>
            </a:r>
            <a:r>
              <a:rPr lang="en-CA" b="1" dirty="0" err="1" smtClean="0"/>
              <a:t>PurchaseOrder</a:t>
            </a:r>
            <a:endParaRPr lang="en-CA" b="1" dirty="0" smtClean="0"/>
          </a:p>
          <a:p>
            <a:endParaRPr lang="en-CA" dirty="0"/>
          </a:p>
          <a:p>
            <a:r>
              <a:rPr lang="en-CA" dirty="0" smtClean="0"/>
              <a:t>That’s it.  Now you can display, search on, etc.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We added… attributes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8489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7" y="1988840"/>
            <a:ext cx="7884864" cy="4176464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No built-in integration with </a:t>
            </a:r>
            <a:r>
              <a:rPr lang="en-CA" dirty="0" err="1" smtClean="0"/>
              <a:t>WatIAm</a:t>
            </a:r>
            <a:r>
              <a:rPr lang="en-CA" dirty="0" smtClean="0"/>
              <a:t>, ONA, etc. </a:t>
            </a:r>
          </a:p>
          <a:p>
            <a:endParaRPr lang="en-CA" dirty="0"/>
          </a:p>
          <a:p>
            <a:r>
              <a:rPr lang="en-CA" dirty="0" err="1" smtClean="0"/>
              <a:t>iTOP</a:t>
            </a:r>
            <a:r>
              <a:rPr lang="en-CA" dirty="0" smtClean="0"/>
              <a:t> does not have an Asset Gathering feature, but we have two: EC’s AUDIT, and IST’s MS SCCM</a:t>
            </a:r>
          </a:p>
          <a:p>
            <a:endParaRPr lang="en-CA" dirty="0"/>
          </a:p>
          <a:p>
            <a:r>
              <a:rPr lang="en-CA" dirty="0" smtClean="0"/>
              <a:t>We integrated </a:t>
            </a:r>
            <a:r>
              <a:rPr lang="en-CA" dirty="0" err="1" smtClean="0"/>
              <a:t>iTOP</a:t>
            </a:r>
            <a:r>
              <a:rPr lang="en-CA" dirty="0" smtClean="0"/>
              <a:t> with AUDIT, </a:t>
            </a:r>
            <a:r>
              <a:rPr lang="en-CA" i="1" dirty="0" smtClean="0">
                <a:solidFill>
                  <a:srgbClr val="FF0000"/>
                </a:solidFill>
              </a:rPr>
              <a:t>SCCM*</a:t>
            </a:r>
            <a:r>
              <a:rPr lang="en-CA" dirty="0" smtClean="0"/>
              <a:t>, ONA, WATIAM</a:t>
            </a:r>
          </a:p>
          <a:p>
            <a:endParaRPr lang="en-CA" dirty="0"/>
          </a:p>
          <a:p>
            <a:r>
              <a:rPr lang="en-CA" dirty="0" smtClean="0"/>
              <a:t>Nightly and some hourly updates 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</a:rPr>
              <a:t>*SCCM integration is not completed at this time  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We added… integration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623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12776"/>
            <a:ext cx="8712968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Courses to use </a:t>
            </a:r>
            <a:r>
              <a:rPr lang="en-CA" dirty="0" err="1" smtClean="0"/>
              <a:t>iTop</a:t>
            </a:r>
            <a:r>
              <a:rPr lang="en-CA" dirty="0" smtClean="0"/>
              <a:t> available, </a:t>
            </a:r>
            <a:r>
              <a:rPr lang="en-CA" dirty="0" err="1" smtClean="0"/>
              <a:t>approx</a:t>
            </a:r>
            <a:r>
              <a:rPr lang="en-CA" dirty="0" smtClean="0"/>
              <a:t> $2k, we did not pursue</a:t>
            </a:r>
          </a:p>
          <a:p>
            <a:endParaRPr lang="en-CA" dirty="0" smtClean="0"/>
          </a:p>
          <a:p>
            <a:r>
              <a:rPr lang="en-CA" dirty="0" err="1" smtClean="0"/>
              <a:t>iTop</a:t>
            </a:r>
            <a:r>
              <a:rPr lang="en-CA" dirty="0" smtClean="0"/>
              <a:t> could use more technical documentation, but it suffices</a:t>
            </a:r>
          </a:p>
          <a:p>
            <a:endParaRPr lang="en-CA" dirty="0" smtClean="0"/>
          </a:p>
          <a:p>
            <a:r>
              <a:rPr lang="en-CA" dirty="0" smtClean="0"/>
              <a:t>Did not have native IPv6 support (simple 3</a:t>
            </a:r>
            <a:r>
              <a:rPr lang="en-CA" baseline="30000" dirty="0" smtClean="0"/>
              <a:t>rd</a:t>
            </a:r>
            <a:r>
              <a:rPr lang="en-CA" dirty="0" smtClean="0"/>
              <a:t> party download)</a:t>
            </a:r>
          </a:p>
          <a:p>
            <a:endParaRPr lang="en-CA" dirty="0" smtClean="0"/>
          </a:p>
          <a:p>
            <a:r>
              <a:rPr lang="en-CA" dirty="0" smtClean="0"/>
              <a:t>ONA did not have IPv6 support (Bruce added it)</a:t>
            </a:r>
          </a:p>
          <a:p>
            <a:endParaRPr lang="en-CA" dirty="0"/>
          </a:p>
          <a:p>
            <a:r>
              <a:rPr lang="en-CA" dirty="0" smtClean="0"/>
              <a:t>Not all the information required is currently known/recorded, such as </a:t>
            </a:r>
          </a:p>
          <a:p>
            <a:pPr lvl="1"/>
            <a:r>
              <a:rPr lang="en-CA" dirty="0" smtClean="0"/>
              <a:t>who owns which devices </a:t>
            </a:r>
          </a:p>
          <a:p>
            <a:pPr lvl="1"/>
            <a:r>
              <a:rPr lang="en-CA" dirty="0" smtClean="0"/>
              <a:t>MAC addresses of all switch ports</a:t>
            </a:r>
          </a:p>
          <a:p>
            <a:endParaRPr lang="en-CA" dirty="0"/>
          </a:p>
          <a:p>
            <a:r>
              <a:rPr lang="en-CA" dirty="0" smtClean="0"/>
              <a:t>User training – GUI software, IT people and use suggests video based training initially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Challenges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693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4680520"/>
          </a:xfrm>
        </p:spPr>
        <p:txBody>
          <a:bodyPr>
            <a:normAutofit fontScale="85000" lnSpcReduction="10000"/>
          </a:bodyPr>
          <a:lstStyle/>
          <a:p>
            <a:endParaRPr lang="en-CA" dirty="0" smtClean="0"/>
          </a:p>
          <a:p>
            <a:r>
              <a:rPr lang="en-CA" dirty="0" smtClean="0"/>
              <a:t>The system will not be all-knowing on day one</a:t>
            </a:r>
          </a:p>
          <a:p>
            <a:endParaRPr lang="en-CA" dirty="0"/>
          </a:p>
          <a:p>
            <a:r>
              <a:rPr lang="en-CA" dirty="0" smtClean="0"/>
              <a:t>No one person knows all the information required.  We will improve with input from others</a:t>
            </a:r>
          </a:p>
          <a:p>
            <a:endParaRPr lang="en-CA" dirty="0"/>
          </a:p>
          <a:p>
            <a:r>
              <a:rPr lang="en-CA" dirty="0" smtClean="0"/>
              <a:t>Issues, such as ownership of devices may be an approximation using ONA field ownership or other automated sources (well, it’s known for Nexus devices)</a:t>
            </a:r>
          </a:p>
          <a:p>
            <a:endParaRPr lang="en-CA" dirty="0"/>
          </a:p>
          <a:p>
            <a:r>
              <a:rPr lang="en-CA" dirty="0" smtClean="0"/>
              <a:t>Issues such as PO #’s, date installed are not automated and may never be found/entered for older equipment.  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Epoch – we should start adding new data for new devices,  going forward</a:t>
            </a:r>
            <a:endParaRPr lang="en-CA" dirty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Newton’s Method</a:t>
            </a:r>
            <a:br>
              <a:rPr lang="en-CA" dirty="0" smtClean="0"/>
            </a:br>
            <a:r>
              <a:rPr lang="en-CA" dirty="0" smtClean="0"/>
              <a:t>Take a stab, refine direction, repeat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607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406</TotalTime>
  <Words>962</Words>
  <Application>Microsoft Office PowerPoint</Application>
  <PresentationFormat>On-screen Show (4:3)</PresentationFormat>
  <Paragraphs>148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Waveform</vt:lpstr>
      <vt:lpstr>iTOP @ UW BEGINNINGS (internal draft. April 13, 2015)</vt:lpstr>
      <vt:lpstr>If you want something you’ve never had,  You’ve got to do something you’ve never done</vt:lpstr>
      <vt:lpstr>Overview</vt:lpstr>
      <vt:lpstr>View by OrgUnit</vt:lpstr>
      <vt:lpstr>Out of the box…</vt:lpstr>
      <vt:lpstr>We added… attributes</vt:lpstr>
      <vt:lpstr>We added… integration</vt:lpstr>
      <vt:lpstr>Challenges</vt:lpstr>
      <vt:lpstr>Newton’s Method Take a stab, refine direction, repeat</vt:lpstr>
      <vt:lpstr>The Various Assets to Manage</vt:lpstr>
      <vt:lpstr>Dashboard (may personalize)</vt:lpstr>
      <vt:lpstr>Interesting Stock Features</vt:lpstr>
      <vt:lpstr>Automation What works today / Still to do</vt:lpstr>
      <vt:lpstr>What Has Engineering Done</vt:lpstr>
      <vt:lpstr>Big Picture – How Data Is Collected</vt:lpstr>
      <vt:lpstr>Likely Next Development Steps***</vt:lpstr>
      <vt:lpstr>Timeline</vt:lpstr>
      <vt:lpstr>Who we 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iTOP @ UW BEGINNINGS</dc:title>
  <dc:creator>erick</dc:creator>
  <cp:lastModifiedBy>Engelke, Erick E</cp:lastModifiedBy>
  <cp:revision>29</cp:revision>
  <dcterms:created xsi:type="dcterms:W3CDTF">2015-03-03T23:54:30Z</dcterms:created>
  <dcterms:modified xsi:type="dcterms:W3CDTF">2015-04-13T22:59:32Z</dcterms:modified>
</cp:coreProperties>
</file>