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40"/>
  </p:normalViewPr>
  <p:slideViewPr>
    <p:cSldViewPr snapToGrid="0">
      <p:cViewPr varScale="1">
        <p:scale>
          <a:sx n="111" d="100"/>
          <a:sy n="111" d="100"/>
        </p:scale>
        <p:origin x="8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4/13/24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501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4/13/24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873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4/13/24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276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4/13/24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041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4/13/24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473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4/13/24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287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4/13/24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6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4/13/24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908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4/13/24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9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4/13/24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7183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4/13/24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575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4/13/24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8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8DECC5-1ADD-A371-0B58-00789D2FB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5313400" cy="1978346"/>
          </a:xfrm>
        </p:spPr>
        <p:txBody>
          <a:bodyPr>
            <a:normAutofit/>
          </a:bodyPr>
          <a:lstStyle/>
          <a:p>
            <a:r>
              <a:rPr lang="en-US"/>
              <a:t>Student Blocks 2.0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898C6-C7AA-5F12-058A-2765296A8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5313400" cy="2418188"/>
          </a:xfrm>
        </p:spPr>
        <p:txBody>
          <a:bodyPr>
            <a:normAutofit/>
          </a:bodyPr>
          <a:lstStyle/>
          <a:p>
            <a:r>
              <a:rPr lang="en-US" dirty="0"/>
              <a:t>Engineering Computing</a:t>
            </a:r>
          </a:p>
          <a:p>
            <a:r>
              <a:rPr lang="en-US" dirty="0"/>
              <a:t>Erick </a:t>
            </a:r>
            <a:r>
              <a:rPr lang="en-US" dirty="0" err="1"/>
              <a:t>Engelke</a:t>
            </a:r>
            <a:endParaRPr lang="en-US" dirty="0"/>
          </a:p>
          <a:p>
            <a:r>
              <a:rPr lang="en-US" dirty="0"/>
              <a:t>April 2024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-7670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1701611" y="28555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19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3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25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77D856B-D015-ECED-491E-68C0A80F3D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33"/>
          <a:stretch/>
        </p:blipFill>
        <p:spPr>
          <a:xfrm>
            <a:off x="6522720" y="10"/>
            <a:ext cx="56692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42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1DB8-2513-4DE6-DD2C-2E6109689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Information. </a:t>
            </a:r>
            <a:br>
              <a:rPr lang="en-US" dirty="0"/>
            </a:br>
            <a:r>
              <a:rPr lang="en-US" dirty="0" err="1"/>
              <a:t>Eg.</a:t>
            </a:r>
            <a:r>
              <a:rPr lang="en-US" dirty="0"/>
              <a:t> Student Block capacity / maximums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AA26DC1-9EA1-A510-EC92-8E0F8579EF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3576" y="2298593"/>
            <a:ext cx="7235377" cy="45594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84B1ED-E140-1E90-AFDF-8E56EFB18BE3}"/>
              </a:ext>
            </a:extLst>
          </p:cNvPr>
          <p:cNvSpPr txBox="1"/>
          <p:nvPr/>
        </p:nvSpPr>
        <p:spPr>
          <a:xfrm>
            <a:off x="13757" y="5647765"/>
            <a:ext cx="2379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Here -1 is undefined,</a:t>
            </a:r>
          </a:p>
          <a:p>
            <a:r>
              <a:rPr lang="en-US" dirty="0"/>
              <a:t>And 120 was limit</a:t>
            </a:r>
          </a:p>
        </p:txBody>
      </p:sp>
    </p:spTree>
    <p:extLst>
      <p:ext uri="{BB962C8B-B14F-4D97-AF65-F5344CB8AC3E}">
        <p14:creationId xmlns:p14="http://schemas.microsoft.com/office/powerpoint/2010/main" val="2324955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B73E5-EE8D-3F36-1962-F820939C6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when viewing a Student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077B9-BD89-0822-6D74-F0CEA34C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Several screens show lists of students within a Class or Student Block, or students who have add/dropped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One can easily drill down to the individual student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Look at course marks from Oat and Registrar flags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Change Student Block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Set information about reduced loads, term absences, delay to future term (specify which term), note reasons for absence (exchange students, etc.)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View or add notes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Email the student with one button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Copy the </a:t>
            </a:r>
            <a:r>
              <a:rPr lang="en-US" dirty="0" err="1"/>
              <a:t>WatIAm</a:t>
            </a:r>
            <a:r>
              <a:rPr lang="en-US" dirty="0"/>
              <a:t> </a:t>
            </a:r>
            <a:r>
              <a:rPr lang="en-US" dirty="0" err="1"/>
              <a:t>userid</a:t>
            </a:r>
            <a:r>
              <a:rPr lang="en-US" dirty="0"/>
              <a:t> or student number by clicking</a:t>
            </a:r>
          </a:p>
        </p:txBody>
      </p:sp>
    </p:spTree>
    <p:extLst>
      <p:ext uri="{BB962C8B-B14F-4D97-AF65-F5344CB8AC3E}">
        <p14:creationId xmlns:p14="http://schemas.microsoft.com/office/powerpoint/2010/main" val="2555648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4985-8101-5252-8022-BBDBBD5F8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possible – automation is used to reduce input effort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D942B08-A027-82B0-4F9A-132B6D753A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7442" y="2193313"/>
            <a:ext cx="6617511" cy="48528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9708D1-72B0-F9DA-CCD5-E8DCECA58C43}"/>
              </a:ext>
            </a:extLst>
          </p:cNvPr>
          <p:cNvSpPr txBox="1"/>
          <p:nvPr/>
        </p:nvSpPr>
        <p:spPr>
          <a:xfrm>
            <a:off x="457200" y="2716306"/>
            <a:ext cx="27186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Eg.</a:t>
            </a:r>
            <a:r>
              <a:rPr lang="en-US" dirty="0"/>
              <a:t> Copy most courses</a:t>
            </a:r>
          </a:p>
          <a:p>
            <a:r>
              <a:rPr lang="en-US" dirty="0"/>
              <a:t>from previous year, then</a:t>
            </a:r>
          </a:p>
          <a:p>
            <a:r>
              <a:rPr lang="en-US" dirty="0"/>
              <a:t>Edit any changes.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C687D6-0148-7FA2-87A7-CF3F3CF748C0}"/>
              </a:ext>
            </a:extLst>
          </p:cNvPr>
          <p:cNvSpPr txBox="1"/>
          <p:nvPr/>
        </p:nvSpPr>
        <p:spPr>
          <a:xfrm>
            <a:off x="564776" y="3805518"/>
            <a:ext cx="26389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Several fields have </a:t>
            </a:r>
          </a:p>
          <a:p>
            <a:r>
              <a:rPr lang="en-US" dirty="0"/>
              <a:t>Human-readable </a:t>
            </a:r>
          </a:p>
          <a:p>
            <a:r>
              <a:rPr lang="en-US" dirty="0"/>
              <a:t>Comments for</a:t>
            </a:r>
          </a:p>
          <a:p>
            <a:r>
              <a:rPr lang="en-US" dirty="0"/>
              <a:t>added ease and </a:t>
            </a:r>
            <a:br>
              <a:rPr lang="en-US" dirty="0"/>
            </a:br>
            <a:r>
              <a:rPr lang="en-US" dirty="0"/>
              <a:t>error detection</a:t>
            </a:r>
          </a:p>
          <a:p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date, course block)</a:t>
            </a:r>
          </a:p>
        </p:txBody>
      </p:sp>
    </p:spTree>
    <p:extLst>
      <p:ext uri="{BB962C8B-B14F-4D97-AF65-F5344CB8AC3E}">
        <p14:creationId xmlns:p14="http://schemas.microsoft.com/office/powerpoint/2010/main" val="323621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4E55-5B58-7ABB-CB39-263A953B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538EC-2A73-698E-DB36-328B8D0AD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System generates CSV files (similar to former SBO 1.x)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Course Blocks, listing courses and sections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Student Blocks listing students</a:t>
            </a:r>
          </a:p>
          <a:p>
            <a:pPr marL="342900" lvl="1" indent="-342900"/>
            <a:r>
              <a:rPr lang="en-US" dirty="0"/>
              <a:t>These are downloaded to the Advisor’s workstation and can be uploaded to Quest</a:t>
            </a:r>
          </a:p>
        </p:txBody>
      </p:sp>
    </p:spTree>
    <p:extLst>
      <p:ext uri="{BB962C8B-B14F-4D97-AF65-F5344CB8AC3E}">
        <p14:creationId xmlns:p14="http://schemas.microsoft.com/office/powerpoint/2010/main" val="351046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EC5E0-AABB-9D21-0988-3D73392C0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E4344-BAB2-EC5B-EB21-E5ADD2692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Manage the student block assignments for roughly 8,000 undergraduate students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Improve the efficiency of Advisors with ever-increasing student counts and special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Standardize data – such as dropdowns rather than relying on mere textual notes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Useful going forward for collecting statistics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Improve process for changing workforce dynamics (people rotate in/out often)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Synergy with other systems coming online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5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34B1-3D4F-2BCC-9C4B-4066FE74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0"/>
            <a:ext cx="10077557" cy="2112631"/>
          </a:xfrm>
        </p:spPr>
        <p:txBody>
          <a:bodyPr>
            <a:noAutofit/>
          </a:bodyPr>
          <a:lstStyle/>
          <a:p>
            <a:r>
              <a:rPr lang="en-US" sz="2400" dirty="0"/>
              <a:t>Synergies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One of our goals is to move away from reams of spreadsheets, where data is siloed, less organized and less useful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56C7E-ABE7-DE86-1216-D789F3C55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OAT (Math/CS)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Program review coming in a few years</a:t>
            </a:r>
          </a:p>
          <a:p>
            <a:pPr marL="342900" lvl="1" indent="-342900"/>
            <a:r>
              <a:rPr lang="en-US" dirty="0"/>
              <a:t>Engineering Course Management System (tentative name)</a:t>
            </a:r>
          </a:p>
          <a:p>
            <a:pPr marL="342900" lvl="1" indent="-342900"/>
            <a:r>
              <a:rPr lang="en-US" dirty="0"/>
              <a:t>Engineering Accreditations System</a:t>
            </a:r>
          </a:p>
          <a:p>
            <a:pPr marL="342900" lvl="1" indent="-342900"/>
            <a:endParaRPr lang="en-US" dirty="0"/>
          </a:p>
          <a:p>
            <a:pPr marL="342900" lvl="1" indent="-342900"/>
            <a:r>
              <a:rPr lang="en-US" dirty="0"/>
              <a:t>These systems share purposes and will increasingly share data</a:t>
            </a:r>
          </a:p>
          <a:p>
            <a:pPr marL="342900" lvl="1" indent="-342900"/>
            <a:r>
              <a:rPr lang="en-US" dirty="0"/>
              <a:t>These systems will supplant some institutional sources which have various barriers and where bad data is sometimes not corrected</a:t>
            </a:r>
          </a:p>
          <a:p>
            <a:pPr lvl="1" indent="0">
              <a:buNone/>
            </a:pPr>
            <a:endParaRPr lang="en-US" dirty="0"/>
          </a:p>
          <a:p>
            <a:pPr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5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865D-1AA9-347C-08D2-A02FAECD6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9"/>
            <a:ext cx="10077557" cy="1030302"/>
          </a:xfrm>
        </p:spPr>
        <p:txBody>
          <a:bodyPr>
            <a:normAutofit fontScale="90000"/>
          </a:bodyPr>
          <a:lstStyle/>
          <a:p>
            <a:r>
              <a:rPr lang="en-US" dirty="0"/>
              <a:t>SBO 2.0 Functionality – Advisor’s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4765B-BC4C-636D-981F-68B9EA19C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6030"/>
            <a:ext cx="10077557" cy="3544900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Store Course Blocks and associated courses/sections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Store Student Blocks to Course Blocks mappings and Group capacity limits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Help organize students into Student Blocks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Display vital stats about each student, such as MNP, failed courses, etc.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Organize information like: reduced loads, reason for and time of delayed re-entry, notes, ….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Allow one to move a student to a different course blocks, and noting the fullness capacity of each Student Block.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Store minimum/</a:t>
            </a:r>
            <a:r>
              <a:rPr lang="en-US" dirty="0" err="1"/>
              <a:t>maxmimum</a:t>
            </a:r>
            <a:r>
              <a:rPr lang="en-US" dirty="0"/>
              <a:t> course loads for each program /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Alert advisors of students dropping or adding courses, and resulting overloads / underloads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Produce course block and student block CSV files for upload to Quest </a:t>
            </a:r>
          </a:p>
        </p:txBody>
      </p:sp>
    </p:spTree>
    <p:extLst>
      <p:ext uri="{BB962C8B-B14F-4D97-AF65-F5344CB8AC3E}">
        <p14:creationId xmlns:p14="http://schemas.microsoft.com/office/powerpoint/2010/main" val="399007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C5393-1767-1D7A-18E1-9E21A7C6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can’t we just use spreadsheets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93E22-1913-2C5B-4045-5031E7839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077557" cy="3798905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faculty is under increasing pressure due to growth, accreditation, and other stressors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Spreadsheets are usually inconsistently designed, and so it is difficult for planners and the accreditation team to extract meta data from numerous spreadsheets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Registrar is decreasing some services, meaning former institutional sources for data are going away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 we saw with Oat/ASIS, bringing order and exchangeable data means we can leverage the data in new and helpful 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Also, spreadsheets are a nightmare for security.  They can be lost or leaked on thumb drives, ransomware, drive crashes, human error, etc.  And data will be lost over time.</a:t>
            </a:r>
          </a:p>
        </p:txBody>
      </p:sp>
    </p:spTree>
    <p:extLst>
      <p:ext uri="{BB962C8B-B14F-4D97-AF65-F5344CB8AC3E}">
        <p14:creationId xmlns:p14="http://schemas.microsoft.com/office/powerpoint/2010/main" val="3336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6C4F-C499-9649-43FA-95FB79EDE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4071" y="672354"/>
            <a:ext cx="3865893" cy="2649070"/>
          </a:xfrm>
        </p:spPr>
        <p:txBody>
          <a:bodyPr/>
          <a:lstStyle/>
          <a:p>
            <a:r>
              <a:rPr lang="en-US" dirty="0"/>
              <a:t>User Interface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Simple to navigate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48320F6-A615-5981-DD51-CE790FCAE5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586" y="209644"/>
            <a:ext cx="7835486" cy="619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780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27853-7672-0A9F-7CC3-3CD87BB12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1C7B0-E7F8-3594-3136-4B1152C1A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Lists of Students for Inspection and Changing Student Blocks or Other Information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Searchable by Student ID # or </a:t>
            </a:r>
            <a:r>
              <a:rPr lang="en-US" dirty="0" err="1"/>
              <a:t>Watiam</a:t>
            </a:r>
            <a:r>
              <a:rPr lang="en-US" dirty="0"/>
              <a:t> </a:t>
            </a:r>
            <a:r>
              <a:rPr lang="en-US" dirty="0" err="1"/>
              <a:t>userid</a:t>
            </a:r>
            <a:r>
              <a:rPr lang="en-US" dirty="0"/>
              <a:t> – to deal with a specific student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Program / Year Term view showing all students – can drill down to individual students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Also a Student Block view, showing all students in the SB.  Can drill down to individual students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/>
            <a:r>
              <a:rPr lang="en-US" dirty="0"/>
              <a:t> Daily List of Course Additions / Deletions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Displays student and their changes, also any overload/underload conditions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/>
            <a:r>
              <a:rPr lang="en-US" dirty="0"/>
              <a:t>Configuration Data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Course Blocks, Student Blocks, Overload/Underload data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 err="1"/>
              <a:t>Userid</a:t>
            </a:r>
            <a:r>
              <a:rPr lang="en-US" dirty="0"/>
              <a:t> management</a:t>
            </a:r>
          </a:p>
        </p:txBody>
      </p:sp>
    </p:spTree>
    <p:extLst>
      <p:ext uri="{BB962C8B-B14F-4D97-AF65-F5344CB8AC3E}">
        <p14:creationId xmlns:p14="http://schemas.microsoft.com/office/powerpoint/2010/main" val="331872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1D0E-0324-0CEB-1CB6-2F7CD727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Features since last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A2C9D-53CD-A482-41DF-AEAC0A0E6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SBO keeps track of the class size, useful for balancing loads across multiple student blocks.  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dirty="0"/>
              <a:t>Displays a soft target limit advisor’s set – and current capacity anytime you would be moving students around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SBO displays more summary statistics about students, </a:t>
            </a:r>
            <a:r>
              <a:rPr lang="en-US" dirty="0" err="1"/>
              <a:t>eg.</a:t>
            </a:r>
            <a:r>
              <a:rPr lang="en-US" dirty="0"/>
              <a:t> MNP, etc. needed to properly assign progress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Identifies students who appear to have left the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938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FB97-887C-4E64-1125-E823B084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Menus are Context-Sensitive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2B0D926-3011-8929-3F6B-9D004096F7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9838" y="2658269"/>
            <a:ext cx="6108700" cy="3276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EF645C-A162-C3AE-0563-D366866F5612}"/>
              </a:ext>
            </a:extLst>
          </p:cNvPr>
          <p:cNvSpPr txBox="1"/>
          <p:nvPr/>
        </p:nvSpPr>
        <p:spPr>
          <a:xfrm>
            <a:off x="525717" y="6157341"/>
            <a:ext cx="6965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Eg.</a:t>
            </a:r>
            <a:r>
              <a:rPr lang="en-US" dirty="0"/>
              <a:t> Advisor for Nano, ELE and COMPE sees only those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13856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AnalogousFromLightSeedRightStep">
      <a:dk1>
        <a:srgbClr val="000000"/>
      </a:dk1>
      <a:lt1>
        <a:srgbClr val="FFFFFF"/>
      </a:lt1>
      <a:dk2>
        <a:srgbClr val="243041"/>
      </a:dk2>
      <a:lt2>
        <a:srgbClr val="E8E2E7"/>
      </a:lt2>
      <a:accent1>
        <a:srgbClr val="81AC86"/>
      </a:accent1>
      <a:accent2>
        <a:srgbClr val="75AB91"/>
      </a:accent2>
      <a:accent3>
        <a:srgbClr val="80A9A7"/>
      </a:accent3>
      <a:accent4>
        <a:srgbClr val="7FA5BA"/>
      </a:accent4>
      <a:accent5>
        <a:srgbClr val="96A1C6"/>
      </a:accent5>
      <a:accent6>
        <a:srgbClr val="8A7FBA"/>
      </a:accent6>
      <a:hlink>
        <a:srgbClr val="AE69A7"/>
      </a:hlink>
      <a:folHlink>
        <a:srgbClr val="7F7F7F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782</Words>
  <Application>Microsoft Macintosh PowerPoint</Application>
  <PresentationFormat>Widescreen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Avenir Next LT Pro</vt:lpstr>
      <vt:lpstr>Avenir Next LT Pro Light</vt:lpstr>
      <vt:lpstr>Georgia Pro Semibold</vt:lpstr>
      <vt:lpstr>RocaVTI</vt:lpstr>
      <vt:lpstr>Student Blocks 2.0</vt:lpstr>
      <vt:lpstr>Goals</vt:lpstr>
      <vt:lpstr>Synergies  One of our goals is to move away from reams of spreadsheets, where data is siloed, less organized and less useful</vt:lpstr>
      <vt:lpstr>SBO 2.0 Functionality – Advisor’s Perspective</vt:lpstr>
      <vt:lpstr>Why can’t we just use spreadsheets</vt:lpstr>
      <vt:lpstr>User Interface  Simple to navigate</vt:lpstr>
      <vt:lpstr>System Organization</vt:lpstr>
      <vt:lpstr>New Features since last meeting</vt:lpstr>
      <vt:lpstr>Many Menus are Context-Sensitive</vt:lpstr>
      <vt:lpstr>Summary Information.  Eg. Student Block capacity / maximums</vt:lpstr>
      <vt:lpstr>Options when viewing a Student </vt:lpstr>
      <vt:lpstr>When possible – automation is used to reduce input effort</vt:lpstr>
      <vt:lpstr>Outputs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Blocks 2.0</dc:title>
  <dc:creator>Erick Engelke</dc:creator>
  <cp:lastModifiedBy>Erick Engelke</cp:lastModifiedBy>
  <cp:revision>7</cp:revision>
  <dcterms:created xsi:type="dcterms:W3CDTF">2024-04-13T16:34:31Z</dcterms:created>
  <dcterms:modified xsi:type="dcterms:W3CDTF">2024-04-15T22:39:06Z</dcterms:modified>
</cp:coreProperties>
</file>