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77" r:id="rId4"/>
    <p:sldId id="278" r:id="rId5"/>
    <p:sldId id="267" r:id="rId6"/>
    <p:sldId id="268" r:id="rId7"/>
    <p:sldId id="257" r:id="rId8"/>
    <p:sldId id="271" r:id="rId9"/>
    <p:sldId id="280" r:id="rId10"/>
    <p:sldId id="270" r:id="rId11"/>
    <p:sldId id="272" r:id="rId12"/>
    <p:sldId id="269" r:id="rId13"/>
    <p:sldId id="273" r:id="rId14"/>
    <p:sldId id="274" r:id="rId15"/>
    <p:sldId id="279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75" r:id="rId25"/>
    <p:sldId id="281" r:id="rId26"/>
    <p:sldId id="282" r:id="rId2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1pPr>
    <a:lvl2pPr marL="742950" indent="-28575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2pPr>
    <a:lvl3pPr marL="11430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3pPr>
    <a:lvl4pPr marL="16002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4pPr>
    <a:lvl5pPr marL="20574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" y="-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9633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Fig 2.16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Can give an example wrt operational facial recognition.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7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Lena (Swedish) and </a:t>
            </a:r>
            <a:r>
              <a:rPr lang="en-US" dirty="0" err="1" smtClean="0"/>
              <a:t>Lenna</a:t>
            </a:r>
            <a:r>
              <a:rPr lang="en-US" dirty="0" smtClean="0"/>
              <a:t> (from Playboy to encourage correct pronunciation)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Fig 2.18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6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2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94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87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20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5gu76lYdIO0qEM&amp;tbnid=fpQNBcOGfOPN9M:&amp;ved=0CAUQjRw&amp;url=http://www.cosy.sbg.ac.at/~pmeerw/Watermarking/lena.html&amp;ei=RAYLVKylIJSBygT5x4D4Cg&amp;bvm=bv.74649129,d.aWw&amp;psig=AFQjCNHSIwz10dmgF1cR2lvGnBI-k3FEmQ&amp;ust=14100949663179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p.uwaterloo.c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source=images&amp;cd=&amp;cad=rja&amp;uact=8&amp;docid=DnSJWQVMpJkn-M&amp;tbnid=DZpGc23u4qHFpM:&amp;ved=0CAUQjRw&amp;url=http://www.aikencolon.com/Phoenix-Infrared-Inspections-Scans_ep_52-1.html&amp;ei=AQoLVMTML8yxyASIn4LwCg&amp;bvm=bv.74649129,d.aWw&amp;psig=AFQjCNEtcmukcrrPWhxZT7UeY9JbtdYWIQ&amp;ust=14100960003765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SYDE 575: Image Processing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101850"/>
            <a:ext cx="8609012" cy="4762500"/>
          </a:xfrm>
        </p:spPr>
        <p:txBody>
          <a:bodyPr tIns="20160" anchor="ctr"/>
          <a:lstStyle/>
          <a:p>
            <a:pPr marL="0" indent="0" algn="ctr" eaLnBrk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>
                <a:latin typeface="Times New Roman" pitchFamily="16" charset="0"/>
              </a:rPr>
              <a:t>Introduction</a:t>
            </a:r>
          </a:p>
          <a:p>
            <a:pPr marL="0" indent="0" algn="ctr" eaLnBrk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dirty="0" smtClean="0">
              <a:latin typeface="Times New Roman" pitchFamily="16" charset="0"/>
            </a:endParaRPr>
          </a:p>
          <a:p>
            <a:pPr marL="0" indent="0" algn="ctr" eaLnBrk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>
                <a:latin typeface="Times New Roman" pitchFamily="16" charset="0"/>
              </a:rPr>
              <a:t>Read Textbook Chapters 1 &amp;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Satellite VIR (Visible – Infrared) Imaging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36838"/>
            <a:ext cx="628332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6045200"/>
            <a:ext cx="5973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Satellite Radar Image of Sea Ice</a:t>
            </a:r>
          </a:p>
        </p:txBody>
      </p:sp>
      <p:pic>
        <p:nvPicPr>
          <p:cNvPr id="12291" name="Content Placeholder 3" descr="imagery_HH_none_dec_8bit_small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113" y="2101850"/>
            <a:ext cx="5643562" cy="5343525"/>
          </a:xfrm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631113" y="7019925"/>
            <a:ext cx="1908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MDA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X-Ray Imaging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255838"/>
            <a:ext cx="2532062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6091238"/>
            <a:ext cx="48942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MRI Images</a:t>
            </a:r>
          </a:p>
        </p:txBody>
      </p:sp>
      <p:pic>
        <p:nvPicPr>
          <p:cNvPr id="133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255838"/>
            <a:ext cx="6324600" cy="4210050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Ultrasound Imaging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255838"/>
            <a:ext cx="7264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Grey Scale vs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61037"/>
            <a:ext cx="8607425" cy="1406526"/>
          </a:xfrm>
        </p:spPr>
        <p:txBody>
          <a:bodyPr/>
          <a:lstStyle/>
          <a:p>
            <a:r>
              <a:rPr lang="en-US" sz="2400" dirty="0" smtClean="0"/>
              <a:t>Grey scale: single band</a:t>
            </a:r>
          </a:p>
          <a:p>
            <a:r>
              <a:rPr lang="en-US" sz="2400" dirty="0" smtClean="0"/>
              <a:t>Color: three images (red, green, blue) combined to create single image</a:t>
            </a:r>
            <a:endParaRPr lang="en-US" sz="2400" dirty="0"/>
          </a:p>
        </p:txBody>
      </p:sp>
      <p:sp>
        <p:nvSpPr>
          <p:cNvPr id="4" name="AutoShape 4" descr="data:image/jpeg;base64,/9j/4AAQSkZJRgABAQAAAQABAAD/2wCEAAkGBxQTEhQUExQUFhUXGBwaGBgXFx0cFRgcFxwXFxgYFxgYHCggHRwlHBgVITEhJSkrLi4uFx8zODMsNygtLisBCgoKDg0OGxAQGiwkICUsLCwsLCwsLCwsLCwsLCwsLCwsLCwsLCwsLCwsLCwsLCwsLCwsLCwsLCwsLCwsLCwsLP/AABEIAOEA4QMBIgACEQEDEQH/xAAcAAACAwEBAQEAAAAAAAAAAAAFBgIDBAABBwj/xABDEAABAwEFBQQHBwIFBAMBAAABAAIRAwQFEiExBkFRYXETIoGhIzJCkbHB8BQzUmJy0eEHghUkU2OSQ6LC8TRzsxb/xAAaAQADAQEBAQAAAAAAAAAAAAACAwQBAAUG/8QALxEAAgIBAwQBAgUDBQAAAAAAAAECEQMSITEEIjJBUTNxExQjQoGh8PFSYZGx4f/aAAwDAQACEQMRAD8AMEqIGak0KykzevKbPp+CyYCT79f3wmtxSnfx74R4fI1LYztU6ZzUGaL2nqnsOghTV4Kz01cClM0kpqsFeyuOokCuK8BVZeuOonKkdFUXKTXLjiTjvUJXrlErTDnhYy7C7EthWO0BFExoYbK/E3qrWsKH3U7IIpiSpqmAVFqjKseoEIEaMFw2rE3Dvb8ErbX3caVbtB6r/IrXZbQabw4ePRMl4WRtpolvESDwO4rovRIll+nPV6Z87a5SCrdTNNxY/JzTBVrdVSVfYk0IXeV+izu9HDqnPQTxUL9vvsx2dOC86n8P8pSMkyd58U7FhveXArJkrZBn/wDp7Rxb/wAQuQjCOS5Ufhw+EJ1S+T7GwKl1pzgKdsqhjCgVy2rtHuO6cl46VqyyK9h4hKV/D0gTi5JW0bvSBMw+Ry4ZWzRWUxms9MlX0nJ7QSNzBorQs7Hq4FLYZYAvQoFwAJPgBvOWXz8FI1xoGgeZ81qVgylROnTLtFbTsJdvCrp1CAFso1c0WlE88s/RIXHI9ePD+VXUuaqPVh45GD7ii9nM9FtpBdSJvzGRPkTKkgw4EHgRBXpTna7Eyq2HjoR6w6FKl7XZUod496n+Ibv1Dd1WaSjF1MZ7PZmUlZapU+2BWeq5dFFLCl2nJEmPQ268wtswglyBJF5K8c9VY5GShKW0ckevej+zVty7MnTTol0hWUXFrg5uoK5qwcmNTjRu22uk5V2Dk/5H64pCvm+eyHZsMvOp/D/K+j7TbU0aFkLnQ6o9pDKe8mIz5DeV8PZJMkyd5VfS49St8EsMklHS+SdPMyfNRqOUnclE6E7grwSK5R7X8rvcuW0ztj6JtJeGI4B49F5suNeqDlxJJOpRfZsZnqvLlHTCi8aqmiSdovvAnVxySVtF646pWDyMXDKKeiuYM1SxWsVLNRrpq8KlinaThAB9oT4bkphka1bFAGg+ep+HuUmCFU1XUmSQiSAkaKBlaKajTZHUqb6kLrFNWFbvOYlEw8COe4alCLsY53q5A+0dPAbz5I/ZqbWcSd5Op8VxDmpMsp0nHXu+ZV3YtggjECIIOYI6aKDXzporGhESsS9tbiFKLRQaBT0qNaMmnc4DcNxSr2shfYHgOaWuALXAgg6EHIhfNNsNmvskVaRcaLjBBzLCdM94K2Jd03UbaJGi5T3VutXqlDbgfLQilf1Sp5eReLl2Xr6V1N2oR75r51eNc07SXDine6bcKtMEFNzY6SkjISttG0KNptTaVN1R+jR7+ACkzNJG2N79q8UmHuMOZ4u/hBix65UdklpVgm8ba+vVc92/QcBuCoI3BSiBzXgHvOq9RJJUiJ/J7TZOQTBctw9q4OePRM3fiI+So2buw1XT7A1PHkE+2SgIAAho80rNl0qlyZFeyyKf4B7l6roXq88bqECEX2b9YoeGoncDe8UzI+1lSQzuGSSdpHd8J5AySTtKPSBJwPuBXDMlHRX0yqqWitYc1Q2GkbbJQNR7GD2nBvvP7K7aB4NoeBoIaBwDRAC0bKtm0tMeox7/AHCB5uCH3lJquJ1KX+7+DP3HlMZrYwga68lis7+Aj61Wpro0zOk/txRGsufXjPfw1W+xXYT3q3g34Tx6KmyUMJxOgu3fhaETs9Sczpx+tB5rrJ8j+AiypwEDhp9dFfT3E/XgsjX7vPcFLtp003nj0XIilEINqK0OWCnUjRXduOc8B9ZIrEuJsYV5arO2rTfSeAWvaQZ571ko1CZJPgNAr+1WgNNM+fXLZX0XPo1PXpktPPgRyIg+KK1/VPRHL2s7HtLwPSN3jUgag8eKG07rdUHeOBp3+0f0j5lJmnrPVx54uGp7Hyy3WZ9e1GlRYXvOgHxJ3Dmvp2xeyDbM2ahFWqfWP/Sp/laPaPP4IzdFy0qDSKbMGL1na1H/AKncOQRIHKAICplO46UQ5Mzk3Rjve52VKNYU4bULDhcBBDoMZDmvz/Qz11X6MtVcU6NWodGU3O9wJ+S/OdIQEzp1szsUm+WTLlosVjdVe2m3UnPostMck87HXV2VM1Heu/TkE2c9Ksoqwzd1gbTY2m3JrdeaI9F41sBRJXnSbbCJSuUcS8Q0aJeJFrg9ZCcKNXC2CjyeJYhonJI+049IE8Rkkjar7wJODyAj7MjFNqrZmFMKljEMmxR79c/7bR73fwqr0sozO/64LRsAJ+0g/wC3/wCa2XlSAdB3z5qabqYqMv1GhWs7v2A48EVs7A3N0TGfBqyUIaXGd+vALTTz7x01A+ZTw5fBppGczpuG88z8gtTKkZ7uH7/ssHazyHmr+1jOJdubOniuoVJBRr5103NUxV+gluvfRZwcN+EGecHNaG2wimyrjEHNzHQMiDq6JEZI/wAKTJpaVyHG14P7fWS0NqeH1vSyNoaQEzA97SYnItnxWO0baURk0F3LfuybEyc9MtFqxT+AGosdX2j+VWKhMge86e/5LPZqJcc8/wAoyifxHd01RSnSA5npAHQILFyUYnlCgdZ8T8h+60NcBpmeJVbWzqSr6bVols8AlY7wtmE4RuzceHJTvG9qVAEve0Hc2e8fAZpPs14VbVWwUhAJkuOZ11jQclw3Fjb3fBv2/v3Bd7gAQ6uezHGDm8n+0Ef3BfIYjJNH9RbzbUtDaNMzTs7S0n8TznUPkB4FLLT/AB/CswxqP3DgklsF9mrtNWo0+w3N3NfRaDPdoEJ2dsHZUWt9p2Z/ZG4UueeqRQtkcoldKjKQYSheKOJcsNFF7UWuN2aFvW64H98osniWrgbZSTtX94E7hJG1vrt6pWDzFR4ZhpqyVVS0VrQqWMQb2KtOC1YTpVYW+I7w+BHimC/rKS9ro01HlJ+v2SS4EQ5phwIIO8EZg+9fQK9btLK2uYa51KSdwJ181PkW6kIyds1L52FAUw5xPsjzifmrDUxdN3NUuI0iGj4bgp1XADE4QB9ZqhIY2WtqAQTlOk6dSdELt97Bsgd5+YJ0a0AnKem7msF83mCYyLdxknPfGeXBCrcCcIaThyB5yqsWH2ybJk9Ivtd61KhDWk97KB3Q7w4dStYqSRSZDwM3udpwgcSYIHghdrdheKgGT2jANwaGhp8Z+a8u58va1uInPLKNCJPv3qlUidq0bXYqtRrGMJOFwy0kAiBHBzmzuHvTXsfsr2Yxkg1I71QZtbxbSGhdpL925V7M3WHYHYXANaGE/iaIMcgTiJIzKdX1Q0BoEDcBoApuoyO9KBTJ0XhogZN+syrGVJWNzt3/ALWynRMcJUgLRReN6UrO3FVfE6NGb3EZw1ozKAV7/q2gFlP0QcJaZ75GskjQEEae9V7d3eO7WAzbl4ddyB3FbWvIAnLNsnwc05bp802EU4tjVjUUpBWxbMS6XuLidw39Sc0L2q2kbRabJZDhI+9qsOYjVjHDfxPgN6p2z2mqgmz0vRtjvuB77p3T7I6JPpU1uHG33T/4HTduiBbCLbO2EVazQRk3vHhl/KFOOac9mLGWUwfaefJUTlUbBGuzt3q0hSAgABeLzbCK3KJVhVbwtMIYl6vJXq2jRSeVt2fPfKwkLds+fSFbPxZaOLdElbWDvt6p2bokrasd9qTg8xUeGYKIyVoCro6K1pVDGo1upjQTHPVFzai6wClOdOoARxYcTh7jl4BDbNRx9N5jQLK61n7Z2ApxTzaHuxE5S/EI7swW5IFFy4+4ORxVWaqbIBLshr068Slq9r1c5rgDiYcjl+LMAa8z4IhfFvDyabT3d7t+Eb41Ez5IBWbFJ7oguqNOHe1hFQN6TEf+1bhxbamTZcvpFNZoJHAMBHuGInxkK2z1T3QYjEBPTPyyVdYnAQAA0HvRrO6fEFSpAFhJIwxHMEuLiT/aIB6KlE7NdZpNJ1OkcZa9sNjvEVBh0Igd4A5fiTfsls01je9DifXP4iPZH5AfeUO2RuQvd2zwQXxoc2s0DR+Z0Do0c0+U6Aa8AQA0SdwaNw9yjz5bemISqK3I2JkVHCeBPAZEeGnkoVa0ukZny8VivK8i4+hLIyBc45u4BvKTqeKHsv8A7N2GrTcPzN7w8Yz4pDd8BY8D5kM9iZnJ1RVjUFstpBgtMg6ImKsZlLTAyRdmXaiy47O/kF8euO0GjagDpj38DkfIn3L6te+0tENcxs1HHKGjIHmdF8et5cK+IiM8oVODlr5DjF/h0/k3bXUotdXmQfID5IboCj+2LAa7H/6lNrv+3PyS9XOgVEfFGHtgsxqVGMGrj5L6fYbOBpo0QEm7IWbvvqHcIHinug3C0BT9RL0EjpIXdtxVgeoVQCptjj3tAoucqjSVTnkItPwZZauVH2lertMg7QrPcVr2bfNVyw16q0bL1JrORSXaytPc+gtGSSdrR329U70tEmbWeu3qpsPkLh7BdJphe06rRVpNeYDntBj1oJAJH7rRZXaZA5jL5LTSsws1Mmgxz3uzL37omZccsgd0KuEdTNyz0IOWwNo03Vg3BRAyJBGYyh0iZJSPfF9PrucGVHCk0gy2QcgBDN+eevAFQvC8K9qqtl2IMiGmRTkmDDdM889TKrv0MFINGJveybkGaZgQBLRx/ZU4emUe6W7I5Zm+09spk4QyGmS46nuQ4AnfMZ8fBYb2fhq1Wxl3Wn+wR8YPuRiwAkzGoOW5wfuaRPeHeEcxwWHads1JwkEiTOsk6OO7dA5ydVU+BKfcYalQMqv0ex+ZbxDu8M9xEhW3Jd4rVmgAlgIxDeZ0ZIEZkAdJO5DyTGWugH7L6dsPcnZt5j1j+dw78fpHd8XKfLk0xGpexmumzBjQcoGZMQCd7s93wACTNtr4qvBFIEUgc3D2yN7vyjcPHoRvW+hWf2VI+hYYLh/1CNY/KD7+kLRQsoIjioU9LH48X75fwIVmuytUq02S92Ij1ZndmNwjPPdCYbw2ffY7R3ahqUXAmHZuGfHjEmd+aPUbucw9xxb0OQVtvYcHeOI7iRn70cstqgkn+Inexmud8kAcdFft5eVSkwUqI75EvcfZach4k+5Zrs7tVvVHtpbIHOxwMWEZxn7+CVGk7Z2f6iR8utd3PNm+0Oe/EHRDvVOQnD+6BB5c5nUJ5vmzPqQHPcWj2d2XRJrmxUPL+VZjmmwZwlGO4w7RNxMszv8AYYf+0g/JKrjmSmy+z/krI/8A2sPzSxYaOOoxkauA8Br80cOBI87LWLBRpg6u7x8dEwPcs1hZAy0GQ8FcVDN6pWGeyuc5RLlTVehSOJuqws+MuMAErfd12uqd45N8yjFOytZk0LpZYx2FsW/sVT8PmvU1QeS5D+YfwDZ8aqVCt+yLvTOQ+sNVt2OpHtnHdkq51oZbG7PpVN2STNrj3m9U5U9En7WsGJsmBPCT4BQ4fMKHsjYGvbIGQbkTMCeu9CrV6ZvaF5cIjGZDeeEO9kbzA4alb/tPcMTk2G4sznkhFR+Gi3eZDQ2c84MDfmSF6vTpbskzt3uTupnfbhbLC10E5SRIkjcJyj80oVe5caji8zGXhqIGgEQckcsryyqG5QwDTQkPb2nhoB+kIVf9lw1TJmS5uuRwGW5ndgez3Klk8X3GWw2h4a7CThGsc5GvmjtlsDn2NlN3dc8uwOdoXyDhceYBzQa66uFxp4S52IQ091rswe9I0jPxlW3xedR7uyplxaHyADIxDu92MoHEapE9Tew9UkdsnYzUrYonsyIHF5MMHhmfBO2296fZaLLJRd6Wq3vkatZ7R5F5nwnkusV20ruoisXjC3M5SXPIwgt55ZDckH7U6vajVfJc+oSZ15DoBA8Er6knL0jKukM+z4HZtA4JnsdRLFyNhqP2Zyin5M9NxuIca8QsNvqr2k9YryJy6j3IREIdxTSf6QdU2306WU3cR+ySBam4tHAgxJBAPQpqttrDrPSA1mfDP68ERnURuUWhcvAwCV8/x4nPP6vgf5TdtVbcFMxq7IJOsohjunyJVWCNRcjM0t1EY7cMd00j+AA+5zmnyKw7JWbFXLtzG+Z+iiNyjHdtVh9kvb5B4+Cv2HskUcR1e7yGiKctMZff/sRFbjS1kNA96g8qdQqtxUaNK3OU7vs3aVI3DVVVSj9yWfDTB3uzWZJ6Y2CzfTbGQVraO8qVJsKyFNCNiZSIYRwXqkvU3SLs+Duqapg2P1PFKbKmqbtkAAeoCuyqos9JOx3pJQ2x1b1TjSCVNqsAc1z84PdaPaO4HgN5UWFd5sXyCarALO+dXNyHCcgeueSEVSGBkZ1C3J05MEASOLjBz3IteRw0HB3r1ILjwkyG8sggL2O7R9MwcAIncIywjlJXq4F2k2d2zZYK2GMQ4CT4T9ckRtFnFppAZYmvzMwRuOI/og84UKNDDQZ3ZxPd1DZAB9+S8o0jl2eX+5vAGWE8hJ6ZKjlEt72YqVGpaqoqtBwjCw1AM4GRgDeRv6hNdssFOgxtKk0dpU4+w3MkmdJzz4SiVxkWYPIYDhpgQAAS9zshA4nESeSUtqbYaeOkXYq9X7534GnPsweJyngBG9Q6tb0rgp4dsFbRXqK5a1g9BTkMmZe7LFUM8conQRzWOyGKtJ3Ej9llGkcDI+fyWphzpng4fJO4VI1JDbd0RHNFaJS3dNohx6D4BHaNVedNVI9KDuIRpVVN7gVhtNLE3IkRnkYWamw6F7vL9kJmi9xlu67mFskAuDhA5b8l1+PAIAI03IVRslMAzWqEkZZBCL7tQs1IuBJqEYWyZid+fBHFNukTuPdqb/oK+0tt7Ss4D1Wd0dd59+XgqqTYZ1/b+SsDBpzRFmdMxvHuzj5K+S0xSQiNuTkwrsnU9Fa2dHRzIc1NV02cU6bGjRohKux7PT1m7nMB9xa75p1pthS9Q+6glwznlVuKm4KtyUgCp+oHEpyslPIcgk6mJqMH5gnylThoSc6ukBN0iKlCmGLwuCGO3JO9zyFy7tFyPWjKZ+cAU93C0YsuASVa7E9moIKZ9l7Z3w0ncF6HUK42j0ML3PoVI5BJm2ureqcaZ0S1tMym1zXVQXme5SHtHjUjMNHAZnzUGFd6DukxbvCsKlVo3k4o5nP3IGKhPaOdq8gnniJJ81tvCv8A5gAgNdhh8aYnS6DGhEtbyiFk7IuloyIGIjoR8s17EFSI5bjPQtzWssweMsEAjfJkyecg9QFcLMQS1sYXA5j8UEg56ncsFic19mDJAdS3ndOIieRB13QtVmquZSa55GIwA1pBBwkkucQdIMdSmeqEcM3uv37NSrtgdriApyThyLhijkHTBOZCQsRc6SSSSSScyScyTzTvaWNtDix7PRuaXFwAFRhaBBxTmMog7s9EpOshp1Q0kOBza4aOadDyO4jcQUnSo2/Y2DukY+PVTa+RzUTpPFzvkog5yuocmbqFoIMjh74/hH7qvFr4zSzjIgphu26qbhiM58CR8FNmjGtynDJ+hlomVro2Jp1zQuzWZo0n/kfmilGqGwpdhsm/RY+ytZm0AfFfNdorYatZ/wCFrsLejcifEkr6nZrMKusgcj+6W74/p0/N9nqY5M4H5HPPJwyPjCf07ipdzI82TahBiB9bkUp0/Rt5t+LisF42epRd2dVjmOG5wIPhxHMIoHdxv6fmqZmQZu2RH+aPOk7ywhOTTr1SnsqPTvdwpu83MRQmoCTxUuRXL+AmrC2JU1ShwvEj1gpf4iw74WKIDTNdiGKvSH5gvoRSFsq5r7TrOFpPyTyXqbO6lQmdk3c1Q+qBnkOqD7S7QMszCXOAO4byeS+TXhetptbialRwZuaMhHQarcWGWTfhGwxXyfZ/8Wo/6tP3hcvhn+FjmuTvysf9X9P/AEZ+Cv7/AMDwLNTtFORB4Jdu2h2dtwoh/TSviD2nONOSrtpi9GjTu+/VU5FVr/Y7BJ66Hym3IILfhaxrqpID2uaGF2gyc4k9cIb/AHI9SGQSrtm/DRqScoAA/MfVInLiOjlBg3yJD5eLPnFPvOxTMmTiEzvM+aLMtbS5xbTHaOBBIcSMIESAcgYHNCWnCDxIjnGnn80QuilIr1NzKThyxOEAfEr2iRllmtYD8QLmkuaKj9MLeAaOMb1tp2pxq96GxIAAyEnzB4+O5A2VM8XskAOB36z7iAZRa7bQ17ocBmdD+aMp6yUSBaGZrS6l3O6+Dh3wZOR/LOXQoJb7J6IlueEGoB/pkBhrUp3iHNeOQCJ7PPlzhmSwgDiDLsifrRV3dZ3mpbe6X9pTdgg5OdUDqTJG4w5wM/hKCYEXpYnsHcGnrH4NXAd3xXWVo7PrJ82j5FeDSOaEoo2ss00nOHsgH90xXMZptI3jILDd9mIs7uBBn3ZLds0z0Leg81Fllaf3LccKa+waotWik2SqWmFdTcprHSQYsj4ROz1kDoORKzPWEGaHsvvu5KNrp9nWbP4XD1mHi0r5Bfl3VLJV7CrnE4XR3XtJyI+BG4hfbaJyS3/U26BXsZqtA7Sh3wd+H2x0jP8AtVGGbVJ8EsJaZUJOyJl1c8mAf3Fx+QTLUCWdgmzRe7jU8mtH7lMzl2R97KmZq1EHch77EMQPNE3uUrssZrVQ0ZDU9F2qlZie5r2Nu/8AzFSruDQ0eOaab0tQpU3POgBXt22JtIENHXmlP+oF4SBRG/N3RRfUkgfqZNuBFtFWpaKhq1SSSTgB0aNytNmwgcStNCmAMXuUGSe8d69C72RVVFf2dcrsY4rkWkDWU/0yqRVeOIC3X0yLypH8qDf0+P8Amo4g+SY9paOG10Dxy+CZm5f2JsX1UOFPQJT24HonGJgt+Ov1xTVZzkEtbXOyLeMH/iQJ/wC5ed07/URVJbM+bNbJgZnkttKvGJvs4SA0eqJIP0eSxNfEgbzoPJWtEAjoD4/XmvaI2Qd6sbhn1nI+Gi1WdpwkjJwwweAaJJ8JHhPBUWgmctN3JbLqe3tGYjoIA3HdrOpknyWox8DLYaxFLvZGO84AiZ0cI1ynMFDr1vGo1hp1WMq05xAjECRALXYmnjIMqFawVaRc1pBpOaQA49wAxH6XDlllwWO3Xmex7AEwC3FI4CSATnGKMvyrJARjuV4qJnJ7Dp6wczOSZyBiTuVFipY3gcFiL9yY7gscd4qfJLTGyzFHVIK3hDbO79MDxyWq6KEU2jkhdtq9rVZRb7PefwHAfNMVFsZKGW0UvnctjvJv4JOC9YVJVpQZvouRGzPQik5b7M9bZLliMFmctBaHNcxwlrgQehEIfY6iIMTFweZNbnzLZuwGhTdSdqypUbnvhxE+IAPiiTlT/UAPp2kYMg9uPq7Nrvg0+KAU76ez1hKZTl3fJYu6Ka+A/WGSK7KVGse7EYJGSVLNtHSc4BxhMVOzF+BzfVcRB49EvMmo0zoxu0xyfWhhd4r5dfNp7R5cdSfoJ42qt7aFnidRC+X/AGvFn/xCVgg3uH06Si38ml1SYYN2ZXlUzkFCmMIz9Y6/sqrZUwMneVbGIU5Wd2P5l6gn2g8VydTFDZswxnaMeIHCEa2sZ6SgeB/dJezFc9vSYDq4BfRtqrCAxjwZhw88kvKqFJ/qpm2yaNSntu8DHP8Ap5f8s/gE2WL1R0SJ/USp6RoygDxzIMnlko+lV5UUTdJia3T6lTaDLY36fBdRHwWltAl1NsZ4gPBxifAz717BKRrWckP/ACxpwIBPko0aEhoGZcDA3yDmB9anmiV21AHVXEywuaOrSSPhHuVFazljajB61J4e1+4tdoZ55Z8uS2gbCtgth7F2LvsZGf8A1ABMkHQwTEHjKWrwqYqjyYzM5aHcD7s0cstsh0AwKgno7SOYPDqEFtVlcHwR60EEeqQeB4bvBZLizYLeiN30gXS4gAHeUwi3nCGUGlztMZEMHPmVTdd1NgFwkpgs9ENGQhefmyxbPSxY2kUXLd/ZAk5vObid5RhqztCtBUspNu2PUaVIuavHNXNKsWGEGrZQcs2BW0lwue4ZslVF6T5CAWdyLWSomQZ5ueO9gT+odmmhTq76b4P6X5fENSJVAcF9Wvqy9tZ61Pe5hjqBLfMBfJbFUyzT4ILBLtoF2q6sRkL6z9up0rNRqvcO60QBvMRok1tERkq6tnL4xThHFLzVkpN8FCx2rMO09+VLXVnNtNug/fmqLPTwDE7wClUptBncNAqXtdUdCfFJRSXBj22LrG0vOI6LPer5MfQRatho043wll9Q1HGNSUxAXZHu8F6rv8KdxHuXLdcfk3RIls//APKofqZ8AvrO1f3I/U34rlyX1HKJ15xPbF6o+ty+ff1F++P6R8ly5S9J9Qpy+xboanp8mItc/wB8On/kFy5eqTPgw2T7t/6qXyRC2fcu/wDpb/8AqvFy0GQLpaUv1j5ogz1WdXfErlyDL4jcfmgxYURprly8qXJ6votYpt0K5cgCLGK4Lly4BljNFYxcuWCpGulqidlXq5MiRZwiF8dtP3pXq5UY/YrByFbN92PrirKv3ZXLlPLyZ6cPFCvU9YLZd33g+uK5crf2kz8iG1HsoVcOq5cifgBDyQwrly5Rlx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2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xQUFhUXGBwaGBgXFx0cFRgcFxwXFxgYFxgYHCggHRwlHBgVITEhJSkrLi4uFx8zODMsNygtLisBCgoKDg0OGxAQGiwkICUsLCwsLCwsLCwsLCwsLCwsLCwsLCwsLCwsLCwsLCwsLCwsLCwsLCwsLCwsLCwsLCwsLP/AABEIAOEA4QMBIgACEQEDEQH/xAAcAAACAwEBAQEAAAAAAAAAAAAFBgIDBAABBwj/xABDEAABAwEFBQQHBwIFBAMBAAABAAIRAwQFEiExBkFRYXETIoGhIzJCkbHB8BQzUmJy0eEHghUkU2OSQ6LC8TRzsxb/xAAaAQADAQEBAQAAAAAAAAAAAAACAwQBAAUG/8QALxEAAgIBAwQBAgUDBQAAAAAAAAECEQMSITEEIjJBUTNxExQjQoGh8PFSYZGx4f/aAAwDAQACEQMRAD8AMEqIGak0KykzevKbPp+CyYCT79f3wmtxSnfx74R4fI1LYztU6ZzUGaL2nqnsOghTV4Kz01cClM0kpqsFeyuOokCuK8BVZeuOonKkdFUXKTXLjiTjvUJXrlErTDnhYy7C7EthWO0BFExoYbK/E3qrWsKH3U7IIpiSpqmAVFqjKseoEIEaMFw2rE3Dvb8ErbX3caVbtB6r/IrXZbQabw4ePRMl4WRtpolvESDwO4rovRIll+nPV6Z87a5SCrdTNNxY/JzTBVrdVSVfYk0IXeV+izu9HDqnPQTxUL9vvsx2dOC86n8P8pSMkyd58U7FhveXArJkrZBn/wDp7Rxb/wAQuQjCOS5Ufhw+EJ1S+T7GwKl1pzgKdsqhjCgVy2rtHuO6cl46VqyyK9h4hKV/D0gTi5JW0bvSBMw+Ry4ZWzRWUxms9MlX0nJ7QSNzBorQs7Hq4FLYZYAvQoFwAJPgBvOWXz8FI1xoGgeZ81qVgylROnTLtFbTsJdvCrp1CAFso1c0WlE88s/RIXHI9ePD+VXUuaqPVh45GD7ii9nM9FtpBdSJvzGRPkTKkgw4EHgRBXpTna7Eyq2HjoR6w6FKl7XZUod496n+Ibv1Dd1WaSjF1MZ7PZmUlZapU+2BWeq5dFFLCl2nJEmPQ268wtswglyBJF5K8c9VY5GShKW0ckevej+zVty7MnTTol0hWUXFrg5uoK5qwcmNTjRu22uk5V2Dk/5H64pCvm+eyHZsMvOp/D/K+j7TbU0aFkLnQ6o9pDKe8mIz5DeV8PZJMkyd5VfS49St8EsMklHS+SdPMyfNRqOUnclE6E7grwSK5R7X8rvcuW0ztj6JtJeGI4B49F5suNeqDlxJJOpRfZsZnqvLlHTCi8aqmiSdovvAnVxySVtF646pWDyMXDKKeiuYM1SxWsVLNRrpq8KlinaThAB9oT4bkphka1bFAGg+ep+HuUmCFU1XUmSQiSAkaKBlaKajTZHUqb6kLrFNWFbvOYlEw8COe4alCLsY53q5A+0dPAbz5I/ZqbWcSd5Op8VxDmpMsp0nHXu+ZV3YtggjECIIOYI6aKDXzporGhESsS9tbiFKLRQaBT0qNaMmnc4DcNxSr2shfYHgOaWuALXAgg6EHIhfNNsNmvskVaRcaLjBBzLCdM94K2Jd03UbaJGi5T3VutXqlDbgfLQilf1Sp5eReLl2Xr6V1N2oR75r51eNc07SXDine6bcKtMEFNzY6SkjISttG0KNptTaVN1R+jR7+ACkzNJG2N79q8UmHuMOZ4u/hBix65UdklpVgm8ba+vVc92/QcBuCoI3BSiBzXgHvOq9RJJUiJ/J7TZOQTBctw9q4OePRM3fiI+So2buw1XT7A1PHkE+2SgIAAho80rNl0qlyZFeyyKf4B7l6roXq88bqECEX2b9YoeGoncDe8UzI+1lSQzuGSSdpHd8J5AySTtKPSBJwPuBXDMlHRX0yqqWitYc1Q2GkbbJQNR7GD2nBvvP7K7aB4NoeBoIaBwDRAC0bKtm0tMeox7/AHCB5uCH3lJquJ1KX+7+DP3HlMZrYwga68lis7+Aj61Wpro0zOk/txRGsufXjPfw1W+xXYT3q3g34Tx6KmyUMJxOgu3fhaETs9Sczpx+tB5rrJ8j+AiypwEDhp9dFfT3E/XgsjX7vPcFLtp003nj0XIilEINqK0OWCnUjRXduOc8B9ZIrEuJsYV5arO2rTfSeAWvaQZ571ko1CZJPgNAr+1WgNNM+fXLZX0XPo1PXpktPPgRyIg+KK1/VPRHL2s7HtLwPSN3jUgag8eKG07rdUHeOBp3+0f0j5lJmnrPVx54uGp7Hyy3WZ9e1GlRYXvOgHxJ3Dmvp2xeyDbM2ahFWqfWP/Sp/laPaPP4IzdFy0qDSKbMGL1na1H/AKncOQRIHKAICplO46UQ5Mzk3Rjve52VKNYU4bULDhcBBDoMZDmvz/Qz11X6MtVcU6NWodGU3O9wJ+S/OdIQEzp1szsUm+WTLlosVjdVe2m3UnPostMck87HXV2VM1Heu/TkE2c9Ksoqwzd1gbTY2m3JrdeaI9F41sBRJXnSbbCJSuUcS8Q0aJeJFrg9ZCcKNXC2CjyeJYhonJI+049IE8Rkkjar7wJODyAj7MjFNqrZmFMKljEMmxR79c/7bR73fwqr0sozO/64LRsAJ+0g/wC3/wCa2XlSAdB3z5qabqYqMv1GhWs7v2A48EVs7A3N0TGfBqyUIaXGd+vALTTz7x01A+ZTw5fBppGczpuG88z8gtTKkZ7uH7/ssHazyHmr+1jOJdubOniuoVJBRr5103NUxV+gluvfRZwcN+EGecHNaG2wimyrjEHNzHQMiDq6JEZI/wAKTJpaVyHG14P7fWS0NqeH1vSyNoaQEzA97SYnItnxWO0baURk0F3LfuybEyc9MtFqxT+AGosdX2j+VWKhMge86e/5LPZqJcc8/wAoyifxHd01RSnSA5npAHQILFyUYnlCgdZ8T8h+60NcBpmeJVbWzqSr6bVols8AlY7wtmE4RuzceHJTvG9qVAEve0Hc2e8fAZpPs14VbVWwUhAJkuOZ11jQclw3Fjb3fBv2/v3Bd7gAQ6uezHGDm8n+0Ef3BfIYjJNH9RbzbUtDaNMzTs7S0n8TznUPkB4FLLT/AB/CswxqP3DgklsF9mrtNWo0+w3N3NfRaDPdoEJ2dsHZUWt9p2Z/ZG4UueeqRQtkcoldKjKQYSheKOJcsNFF7UWuN2aFvW64H98osniWrgbZSTtX94E7hJG1vrt6pWDzFR4ZhpqyVVS0VrQqWMQb2KtOC1YTpVYW+I7w+BHimC/rKS9ro01HlJ+v2SS4EQ5phwIIO8EZg+9fQK9btLK2uYa51KSdwJ181PkW6kIyds1L52FAUw5xPsjzifmrDUxdN3NUuI0iGj4bgp1XADE4QB9ZqhIY2WtqAQTlOk6dSdELt97Bsgd5+YJ0a0AnKem7msF83mCYyLdxknPfGeXBCrcCcIaThyB5yqsWH2ybJk9Ivtd61KhDWk97KB3Q7w4dStYqSRSZDwM3udpwgcSYIHghdrdheKgGT2jANwaGhp8Z+a8u58va1uInPLKNCJPv3qlUidq0bXYqtRrGMJOFwy0kAiBHBzmzuHvTXsfsr2Yxkg1I71QZtbxbSGhdpL925V7M3WHYHYXANaGE/iaIMcgTiJIzKdX1Q0BoEDcBoApuoyO9KBTJ0XhogZN+syrGVJWNzt3/ALWynRMcJUgLRReN6UrO3FVfE6NGb3EZw1ozKAV7/q2gFlP0QcJaZ75GskjQEEae9V7d3eO7WAzbl4ddyB3FbWvIAnLNsnwc05bp802EU4tjVjUUpBWxbMS6XuLidw39Sc0L2q2kbRabJZDhI+9qsOYjVjHDfxPgN6p2z2mqgmz0vRtjvuB77p3T7I6JPpU1uHG33T/4HTduiBbCLbO2EVazQRk3vHhl/KFOOac9mLGWUwfaefJUTlUbBGuzt3q0hSAgABeLzbCK3KJVhVbwtMIYl6vJXq2jRSeVt2fPfKwkLds+fSFbPxZaOLdElbWDvt6p2bokrasd9qTg8xUeGYKIyVoCro6K1pVDGo1upjQTHPVFzai6wClOdOoARxYcTh7jl4BDbNRx9N5jQLK61n7Z2ApxTzaHuxE5S/EI7swW5IFFy4+4ORxVWaqbIBLshr068Slq9r1c5rgDiYcjl+LMAa8z4IhfFvDyabT3d7t+Eb41Ez5IBWbFJ7oguqNOHe1hFQN6TEf+1bhxbamTZcvpFNZoJHAMBHuGInxkK2z1T3QYjEBPTPyyVdYnAQAA0HvRrO6fEFSpAFhJIwxHMEuLiT/aIB6KlE7NdZpNJ1OkcZa9sNjvEVBh0Igd4A5fiTfsls01je9DifXP4iPZH5AfeUO2RuQvd2zwQXxoc2s0DR+Z0Do0c0+U6Aa8AQA0SdwaNw9yjz5bemISqK3I2JkVHCeBPAZEeGnkoVa0ukZny8VivK8i4+hLIyBc45u4BvKTqeKHsv8A7N2GrTcPzN7w8Yz4pDd8BY8D5kM9iZnJ1RVjUFstpBgtMg6ImKsZlLTAyRdmXaiy47O/kF8euO0GjagDpj38DkfIn3L6te+0tENcxs1HHKGjIHmdF8et5cK+IiM8oVODlr5DjF/h0/k3bXUotdXmQfID5IboCj+2LAa7H/6lNrv+3PyS9XOgVEfFGHtgsxqVGMGrj5L6fYbOBpo0QEm7IWbvvqHcIHinug3C0BT9RL0EjpIXdtxVgeoVQCptjj3tAoucqjSVTnkItPwZZauVH2lertMg7QrPcVr2bfNVyw16q0bL1JrORSXaytPc+gtGSSdrR329U70tEmbWeu3qpsPkLh7BdJphe06rRVpNeYDntBj1oJAJH7rRZXaZA5jL5LTSsws1Mmgxz3uzL37omZccsgd0KuEdTNyz0IOWwNo03Vg3BRAyJBGYyh0iZJSPfF9PrucGVHCk0gy2QcgBDN+eevAFQvC8K9qqtl2IMiGmRTkmDDdM889TKrv0MFINGJveybkGaZgQBLRx/ZU4emUe6W7I5Zm+09spk4QyGmS46nuQ4AnfMZ8fBYb2fhq1Wxl3Wn+wR8YPuRiwAkzGoOW5wfuaRPeHeEcxwWHads1JwkEiTOsk6OO7dA5ydVU+BKfcYalQMqv0ex+ZbxDu8M9xEhW3Jd4rVmgAlgIxDeZ0ZIEZkAdJO5DyTGWugH7L6dsPcnZt5j1j+dw78fpHd8XKfLk0xGpexmumzBjQcoGZMQCd7s93wACTNtr4qvBFIEUgc3D2yN7vyjcPHoRvW+hWf2VI+hYYLh/1CNY/KD7+kLRQsoIjioU9LH48X75fwIVmuytUq02S92Ij1ZndmNwjPPdCYbw2ffY7R3ahqUXAmHZuGfHjEmd+aPUbucw9xxb0OQVtvYcHeOI7iRn70cstqgkn+Inexmud8kAcdFft5eVSkwUqI75EvcfZach4k+5Zrs7tVvVHtpbIHOxwMWEZxn7+CVGk7Z2f6iR8utd3PNm+0Oe/EHRDvVOQnD+6BB5c5nUJ5vmzPqQHPcWj2d2XRJrmxUPL+VZjmmwZwlGO4w7RNxMszv8AYYf+0g/JKrjmSmy+z/krI/8A2sPzSxYaOOoxkauA8Br80cOBI87LWLBRpg6u7x8dEwPcs1hZAy0GQ8FcVDN6pWGeyuc5RLlTVehSOJuqws+MuMAErfd12uqd45N8yjFOytZk0LpZYx2FsW/sVT8PmvU1QeS5D+YfwDZ8aqVCt+yLvTOQ+sNVt2OpHtnHdkq51oZbG7PpVN2STNrj3m9U5U9En7WsGJsmBPCT4BQ4fMKHsjYGvbIGQbkTMCeu9CrV6ZvaF5cIjGZDeeEO9kbzA4alb/tPcMTk2G4sznkhFR+Gi3eZDQ2c84MDfmSF6vTpbskzt3uTupnfbhbLC10E5SRIkjcJyj80oVe5caji8zGXhqIGgEQckcsryyqG5QwDTQkPb2nhoB+kIVf9lw1TJmS5uuRwGW5ndgez3Klk8X3GWw2h4a7CThGsc5GvmjtlsDn2NlN3dc8uwOdoXyDhceYBzQa66uFxp4S52IQ091rswe9I0jPxlW3xedR7uyplxaHyADIxDu92MoHEapE9Tew9UkdsnYzUrYonsyIHF5MMHhmfBO2296fZaLLJRd6Wq3vkatZ7R5F5nwnkusV20ruoisXjC3M5SXPIwgt55ZDckH7U6vajVfJc+oSZ15DoBA8Er6knL0jKukM+z4HZtA4JnsdRLFyNhqP2Zyin5M9NxuIca8QsNvqr2k9YryJy6j3IREIdxTSf6QdU2306WU3cR+ySBam4tHAgxJBAPQpqttrDrPSA1mfDP68ERnURuUWhcvAwCV8/x4nPP6vgf5TdtVbcFMxq7IJOsohjunyJVWCNRcjM0t1EY7cMd00j+AA+5zmnyKw7JWbFXLtzG+Z+iiNyjHdtVh9kvb5B4+Cv2HskUcR1e7yGiKctMZff/sRFbjS1kNA96g8qdQqtxUaNK3OU7vs3aVI3DVVVSj9yWfDTB3uzWZJ6Y2CzfTbGQVraO8qVJsKyFNCNiZSIYRwXqkvU3SLs+Duqapg2P1PFKbKmqbtkAAeoCuyqos9JOx3pJQ2x1b1TjSCVNqsAc1z84PdaPaO4HgN5UWFd5sXyCarALO+dXNyHCcgeueSEVSGBkZ1C3J05MEASOLjBz3IteRw0HB3r1ILjwkyG8sggL2O7R9MwcAIncIywjlJXq4F2k2d2zZYK2GMQ4CT4T9ckRtFnFppAZYmvzMwRuOI/og84UKNDDQZ3ZxPd1DZAB9+S8o0jl2eX+5vAGWE8hJ6ZKjlEt72YqVGpaqoqtBwjCw1AM4GRgDeRv6hNdssFOgxtKk0dpU4+w3MkmdJzz4SiVxkWYPIYDhpgQAAS9zshA4nESeSUtqbYaeOkXYq9X7534GnPsweJyngBG9Q6tb0rgp4dsFbRXqK5a1g9BTkMmZe7LFUM8conQRzWOyGKtJ3Ej9llGkcDI+fyWphzpng4fJO4VI1JDbd0RHNFaJS3dNohx6D4BHaNVedNVI9KDuIRpVVN7gVhtNLE3IkRnkYWamw6F7vL9kJmi9xlu67mFskAuDhA5b8l1+PAIAI03IVRslMAzWqEkZZBCL7tQs1IuBJqEYWyZid+fBHFNukTuPdqb/oK+0tt7Ss4D1Wd0dd59+XgqqTYZ1/b+SsDBpzRFmdMxvHuzj5K+S0xSQiNuTkwrsnU9Fa2dHRzIc1NV02cU6bGjRohKux7PT1m7nMB9xa75p1pthS9Q+6glwznlVuKm4KtyUgCp+oHEpyslPIcgk6mJqMH5gnylThoSc6ukBN0iKlCmGLwuCGO3JO9zyFy7tFyPWjKZ+cAU93C0YsuASVa7E9moIKZ9l7Z3w0ncF6HUK42j0ML3PoVI5BJm2ureqcaZ0S1tMym1zXVQXme5SHtHjUjMNHAZnzUGFd6DukxbvCsKlVo3k4o5nP3IGKhPaOdq8gnniJJ81tvCv8A5gAgNdhh8aYnS6DGhEtbyiFk7IuloyIGIjoR8s17EFSI5bjPQtzWssweMsEAjfJkyecg9QFcLMQS1sYXA5j8UEg56ncsFic19mDJAdS3ndOIieRB13QtVmquZSa55GIwA1pBBwkkucQdIMdSmeqEcM3uv37NSrtgdriApyThyLhijkHTBOZCQsRc6SSSSSScyScyTzTvaWNtDix7PRuaXFwAFRhaBBxTmMog7s9EpOshp1Q0kOBza4aOadDyO4jcQUnSo2/Y2DukY+PVTa+RzUTpPFzvkog5yuocmbqFoIMjh74/hH7qvFr4zSzjIgphu26qbhiM58CR8FNmjGtynDJ+hlomVro2Jp1zQuzWZo0n/kfmilGqGwpdhsm/RY+ytZm0AfFfNdorYatZ/wCFrsLejcifEkr6nZrMKusgcj+6W74/p0/N9nqY5M4H5HPPJwyPjCf07ipdzI82TahBiB9bkUp0/Rt5t+LisF42epRd2dVjmOG5wIPhxHMIoHdxv6fmqZmQZu2RH+aPOk7ywhOTTr1SnsqPTvdwpu83MRQmoCTxUuRXL+AmrC2JU1ShwvEj1gpf4iw74WKIDTNdiGKvSH5gvoRSFsq5r7TrOFpPyTyXqbO6lQmdk3c1Q+qBnkOqD7S7QMszCXOAO4byeS+TXhetptbialRwZuaMhHQarcWGWTfhGwxXyfZ/8Wo/6tP3hcvhn+FjmuTvysf9X9P/AEZ+Cv7/AMDwLNTtFORB4Jdu2h2dtwoh/TSviD2nONOSrtpi9GjTu+/VU5FVr/Y7BJ66Hym3IILfhaxrqpID2uaGF2gyc4k9cIb/AHI9SGQSrtm/DRqScoAA/MfVInLiOjlBg3yJD5eLPnFPvOxTMmTiEzvM+aLMtbS5xbTHaOBBIcSMIESAcgYHNCWnCDxIjnGnn80QuilIr1NzKThyxOEAfEr2iRllmtYD8QLmkuaKj9MLeAaOMb1tp2pxq96GxIAAyEnzB4+O5A2VM8XskAOB36z7iAZRa7bQ17ocBmdD+aMp6yUSBaGZrS6l3O6+Dh3wZOR/LOXQoJb7J6IlueEGoB/pkBhrUp3iHNeOQCJ7PPlzhmSwgDiDLsifrRV3dZ3mpbe6X9pTdgg5OdUDqTJG4w5wM/hKCYEXpYnsHcGnrH4NXAd3xXWVo7PrJ82j5FeDSOaEoo2ss00nOHsgH90xXMZptI3jILDd9mIs7uBBn3ZLds0z0Leg81Fllaf3LccKa+waotWik2SqWmFdTcprHSQYsj4ROz1kDoORKzPWEGaHsvvu5KNrp9nWbP4XD1mHi0r5Bfl3VLJV7CrnE4XR3XtJyI+BG4hfbaJyS3/U26BXsZqtA7Sh3wd+H2x0jP8AtVGGbVJ8EsJaZUJOyJl1c8mAf3Fx+QTLUCWdgmzRe7jU8mtH7lMzl2R97KmZq1EHch77EMQPNE3uUrssZrVQ0ZDU9F2qlZie5r2Nu/8AzFSruDQ0eOaab0tQpU3POgBXt22JtIENHXmlP+oF4SBRG/N3RRfUkgfqZNuBFtFWpaKhq1SSSTgB0aNytNmwgcStNCmAMXuUGSe8d69C72RVVFf2dcrsY4rkWkDWU/0yqRVeOIC3X0yLypH8qDf0+P8Amo4g+SY9paOG10Dxy+CZm5f2JsX1UOFPQJT24HonGJgt+Ov1xTVZzkEtbXOyLeMH/iQJ/wC5ed07/URVJbM+bNbJgZnkttKvGJvs4SA0eqJIP0eSxNfEgbzoPJWtEAjoD4/XmvaI2Qd6sbhn1nI+Gi1WdpwkjJwwweAaJJ8JHhPBUWgmctN3JbLqe3tGYjoIA3HdrOpknyWox8DLYaxFLvZGO84AiZ0cI1ynMFDr1vGo1hp1WMq05xAjECRALXYmnjIMqFawVaRc1pBpOaQA49wAxH6XDlllwWO3Xmex7AEwC3FI4CSATnGKMvyrJARjuV4qJnJ7Dp6wczOSZyBiTuVFipY3gcFiL9yY7gscd4qfJLTGyzFHVIK3hDbO79MDxyWq6KEU2jkhdtq9rVZRb7PefwHAfNMVFsZKGW0UvnctjvJv4JOC9YVJVpQZvouRGzPQik5b7M9bZLliMFmctBaHNcxwlrgQehEIfY6iIMTFweZNbnzLZuwGhTdSdqypUbnvhxE+IAPiiTlT/UAPp2kYMg9uPq7Nrvg0+KAU76ez1hKZTl3fJYu6Ka+A/WGSK7KVGse7EYJGSVLNtHSc4BxhMVOzF+BzfVcRB49EvMmo0zoxu0xyfWhhd4r5dfNp7R5cdSfoJ42qt7aFnidRC+X/AGvFn/xCVgg3uH06Si38ml1SYYN2ZXlUzkFCmMIz9Y6/sqrZUwMneVbGIU5Wd2P5l6gn2g8VydTFDZswxnaMeIHCEa2sZ6SgeB/dJezFc9vSYDq4BfRtqrCAxjwZhw88kvKqFJ/qpm2yaNSntu8DHP8Ap5f8s/gE2WL1R0SJ/USp6RoygDxzIMnlko+lV5UUTdJia3T6lTaDLY36fBdRHwWltAl1NsZ4gPBxifAz717BKRrWckP/ACxpwIBPko0aEhoGZcDA3yDmB9anmiV21AHVXEywuaOrSSPhHuVFazljajB61J4e1+4tdoZ55Z8uS2gbCtgth7F2LvsZGf8A1ABMkHQwTEHjKWrwqYqjyYzM5aHcD7s0cstsh0AwKgno7SOYPDqEFtVlcHwR60EEeqQeB4bvBZLizYLeiN30gXS4gAHeUwi3nCGUGlztMZEMHPmVTdd1NgFwkpgs9ENGQhefmyxbPSxY2kUXLd/ZAk5vObid5RhqztCtBUspNu2PUaVIuavHNXNKsWGEGrZQcs2BW0lwue4ZslVF6T5CAWdyLWSomQZ5ueO9gT+odmmhTq76b4P6X5fENSJVAcF9Wvqy9tZ61Pe5hjqBLfMBfJbFUyzT4ILBLtoF2q6sRkL6z9up0rNRqvcO60QBvMRok1tERkq6tnL4xThHFLzVkpN8FCx2rMO09+VLXVnNtNug/fmqLPTwDE7wClUptBncNAqXtdUdCfFJRSXBj22LrG0vOI6LPer5MfQRatho043wll9Q1HGNSUxAXZHu8F6rv8KdxHuXLdcfk3RIls//APKofqZ8AvrO1f3I/U34rlyX1HKJ15xPbF6o+ty+ff1F++P6R8ly5S9J9Qpy+xboanp8mItc/wB8On/kFy5eqTPgw2T7t/6qXyRC2fcu/wDpb/8AqvFy0GQLpaUv1j5ogz1WdXfErlyDL4jcfmgxYURprly8qXJ6votYpt0K5cgCLGK4Lly4BljNFYxcuWCpGulqidlXq5MiRZwiF8dtP3pXq5UY/YrByFbN92PrirKv3ZXLlPLyZ6cPFCvU9YLZd33g+uK5crf2kz8iG1HsoVcOq5cifgBDyQwrly5Rlx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36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cosy.sbg.ac.at/~pmeerw/Watermarking/lena_col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2" y="1825022"/>
            <a:ext cx="3840162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sy.sbg.ac.at/~pmeerw/Watermarking/lena_gra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821026"/>
            <a:ext cx="3840162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2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Image Sensing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339975"/>
            <a:ext cx="4346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2451100"/>
            <a:ext cx="990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Digital Image Acquisition Example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20888"/>
            <a:ext cx="691197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Simple Image Formation Model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851275"/>
            <a:ext cx="56356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1476375"/>
          </a:xfrm>
        </p:spPr>
        <p:txBody>
          <a:bodyPr tIns="21168"/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Image may be characterized by:</a:t>
            </a:r>
          </a:p>
          <a:p>
            <a:pPr marL="863600" lvl="1" indent="-28733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Amount of source illumination incident on scene</a:t>
            </a:r>
          </a:p>
          <a:p>
            <a:pPr marL="863600" lvl="1" indent="-28733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Amount of illumination reflected by objects in scene (r=0 for total absorption, and r=1 for total reflectance)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Digital Image Representation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052638"/>
            <a:ext cx="4773612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Definition: manipulation of digital image for enhancement, compression, transmission, information extraction or analysis</a:t>
            </a:r>
          </a:p>
          <a:p>
            <a:pPr lvl="1">
              <a:defRPr/>
            </a:pPr>
            <a:r>
              <a:rPr lang="en-US" sz="2000" dirty="0" smtClean="0"/>
              <a:t>“manipulation” involves denoising, enhancement, registration, color mapping, rescaling, feature point detection, illumination reduction, …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/>
              <a:t>Digital image defined as a 2-d function: f(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/>
              <a:t>‘x’ and ‘y’ are spatial (in-plane) coordinates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/>
              <a:t>f(</a:t>
            </a:r>
            <a:r>
              <a:rPr lang="en-US" sz="2400" dirty="0" err="1" smtClean="0"/>
              <a:t>x,y</a:t>
            </a:r>
            <a:r>
              <a:rPr lang="en-US" sz="2400" dirty="0" smtClean="0"/>
              <a:t>) is the value (usually stored as discrete) at a spatial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/>
              <a:t>With multiple images of the same scene, one can deduce 3-d geometry and pixels in the image could have 3-d coordinates e.g.,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 where (</a:t>
            </a:r>
            <a:r>
              <a:rPr lang="en-US" sz="2400" dirty="0" err="1" smtClean="0"/>
              <a:t>x,y,z</a:t>
            </a:r>
            <a:r>
              <a:rPr lang="en-US" sz="2400" dirty="0" smtClean="0"/>
              <a:t>) represents spatial coordinates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/>
              <a:t>A video is defined as a 3-d function: f(</a:t>
            </a:r>
            <a:r>
              <a:rPr lang="en-US" sz="2400" dirty="0" err="1" smtClean="0"/>
              <a:t>x,y,t</a:t>
            </a:r>
            <a:r>
              <a:rPr lang="en-US" sz="2400" dirty="0" smtClean="0"/>
              <a:t>) where ‘t’ represents time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400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 typeface="Times New Roman" pitchFamily="16" charset="0"/>
              <a:buNone/>
              <a:defRPr/>
            </a:pPr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Digital Image Processing?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Image Sampling and Quantization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79613"/>
            <a:ext cx="5580062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Example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79613"/>
            <a:ext cx="6618288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Spatial Resolution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160588"/>
            <a:ext cx="3041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6107113"/>
            <a:ext cx="41275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Gray-level Resolution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062163"/>
            <a:ext cx="47593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Fundamental Steps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179638"/>
            <a:ext cx="66389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2408238"/>
            <a:ext cx="14541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Image Processing (VIP)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UW Research Lab that conducts research in computer vision</a:t>
            </a:r>
          </a:p>
          <a:p>
            <a:r>
              <a:rPr lang="en-US" dirty="0" smtClean="0"/>
              <a:t>Covers many applications: remote sensing, biomedical, video analytics, 3d reconstruction, etc.</a:t>
            </a:r>
          </a:p>
          <a:p>
            <a:r>
              <a:rPr lang="en-US" dirty="0" smtClean="0"/>
              <a:t>Many connections to industry to conduct applied research</a:t>
            </a:r>
          </a:p>
          <a:p>
            <a:r>
              <a:rPr lang="en-US" dirty="0" smtClean="0"/>
              <a:t>Directors: Profs. Clausi, Wong, and Fieguth</a:t>
            </a:r>
          </a:p>
          <a:p>
            <a:r>
              <a:rPr lang="en-US" dirty="0" smtClean="0">
                <a:hlinkClick r:id="rId2"/>
              </a:rPr>
              <a:t>http://vip.uwaterloo.ca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67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interested in graduate studies, chat with faculty members in your field of interest</a:t>
            </a:r>
          </a:p>
          <a:p>
            <a:r>
              <a:rPr lang="en-US" dirty="0"/>
              <a:t>M</a:t>
            </a:r>
            <a:r>
              <a:rPr lang="en-US" dirty="0" smtClean="0"/>
              <a:t>ake sure that you apply for scholarships</a:t>
            </a:r>
          </a:p>
          <a:p>
            <a:pPr lvl="1"/>
            <a:r>
              <a:rPr lang="en-US" dirty="0" smtClean="0"/>
              <a:t>NSERC/OGS applications due typically in October</a:t>
            </a:r>
          </a:p>
          <a:p>
            <a:r>
              <a:rPr lang="en-US" dirty="0" smtClean="0"/>
              <a:t>We are always looking for a few new graduate students to conduct research in the VIP lab (start Spring or </a:t>
            </a:r>
            <a:r>
              <a:rPr lang="en-US" smtClean="0"/>
              <a:t>Fall terms)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4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Computer Vision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96913" y="3932238"/>
            <a:ext cx="8607425" cy="3048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Image Analysis: content extraction e.g., segmentation, shape description, boundary detection, mathematical morphology, texture feature extraction, motion estimation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Image Understanding: decision making based on content extraction; covered in SD372 and SD675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SD575 deals primarily with “Image Processing” and, later in the course, “Image Analysis”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68313" y="2713038"/>
            <a:ext cx="9906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Scene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763713" y="2560638"/>
            <a:ext cx="1752600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Image Processing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897313" y="2560638"/>
            <a:ext cx="1295400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Image Analysis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5649913" y="2560638"/>
            <a:ext cx="2057400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Image Understanding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8088313" y="2713038"/>
            <a:ext cx="17526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Information</a:t>
            </a:r>
          </a:p>
        </p:txBody>
      </p:sp>
      <p:cxnSp>
        <p:nvCxnSpPr>
          <p:cNvPr id="10" name="Straight Arrow Connector 9"/>
          <p:cNvCxnSpPr>
            <a:stCxn id="4100" idx="3"/>
            <a:endCxn id="4101" idx="1"/>
          </p:cNvCxnSpPr>
          <p:nvPr/>
        </p:nvCxnSpPr>
        <p:spPr bwMode="auto">
          <a:xfrm>
            <a:off x="1458913" y="2935288"/>
            <a:ext cx="304800" cy="222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102" idx="1"/>
          </p:cNvCxnSpPr>
          <p:nvPr/>
        </p:nvCxnSpPr>
        <p:spPr bwMode="auto">
          <a:xfrm>
            <a:off x="3516313" y="2941638"/>
            <a:ext cx="381000" cy="15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4103" idx="1"/>
          </p:cNvCxnSpPr>
          <p:nvPr/>
        </p:nvCxnSpPr>
        <p:spPr bwMode="auto">
          <a:xfrm>
            <a:off x="5192713" y="2941638"/>
            <a:ext cx="457200" cy="15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4104" idx="1"/>
          </p:cNvCxnSpPr>
          <p:nvPr/>
        </p:nvCxnSpPr>
        <p:spPr bwMode="auto">
          <a:xfrm flipV="1">
            <a:off x="7707313" y="2935288"/>
            <a:ext cx="381000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image processing difficult?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 smtClean="0"/>
              <a:t>Mapping from a 3-d world to a 2-d plane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Measured intensity is a function of many factors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Interpreting groups of pixels as interesting objects is easy for the human, but not for the computer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Loads of data to process!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Local windows versus global interpretation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Early Image Processing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Newspapers needed to send pictures across the Atlantic Ocean quickly</a:t>
            </a: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846638"/>
            <a:ext cx="163353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878388"/>
            <a:ext cx="9572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05213"/>
            <a:ext cx="280193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609975"/>
            <a:ext cx="10604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468313" y="7056438"/>
            <a:ext cx="37798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Early Image Processing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Capturing and transmitting images from space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3094038"/>
            <a:ext cx="3722687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846638"/>
            <a:ext cx="11271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Electromagnetic Spectrum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27250"/>
            <a:ext cx="828516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Machine Vision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332038"/>
            <a:ext cx="3394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330450"/>
            <a:ext cx="1011237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(Infrared) Imaging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WFBQXGBwaGBgXGBocFxoYFxoaHBwaHBcYHCggHBwlHBcUITEhJSkrLi4uGB8zODMsNygtLiwBCgoKDg0OGxAQGzQkICQsLCwsNCwsNCw0LCwsLCwsNCwsLCwsLCwsLCwsLCwsLCwsLCwsLCwsLCwsLCwsLCwsLP/AABEIAL8BAAMBEQACEQEDEQH/xAAbAAABBQEBAAAAAAAAAAAAAAABAAIDBAUGB//EAEQQAAEDAQUFBAQLBgYDAAAAAAEAAhEDBBIhMUEFBlFhcRMigZEUobHBIyQyQlJyc7LR4fAVM0NiovEHFlOCkrM0Y8L/xAAbAQACAwEBAQAAAAAAAAAAAAAAAQIDBAUGB//EAD4RAAEDAwICBggFAgUFAQAAAAEAAhEDBCESMQVBE1FhcYGRBhQiMqGx4fAVM1LB0ULxFiMkNIIlQ1NicqL/2gAMAwEAAhEDEQA/APHrNZxUYwTBDiPAwfxXWt6DK9FoJiCfHmtVOn0rWiczH7qfaeyrjWFp5H8VK4sg4NFPlj6rReWIoMa4Hs+q39l13XW3mRgMefCFre0uEnBXesK1RzAHNjG/0VkSTyQYaFrGpx7FO5vdxhUNcC+Gq07ZQpODoEEcE6gcwlw8VFrg5c9vPTe5wiS2DI0w1VVejVfTAp7cwuBxptQvEbQuaXHXASQhJCEkISQhJCEkISQhJCEkISQhJCEkIRAUmsc4w0ShObSJ0V7bSq7YJSpBZzyV44bV6wmnCzc1oHDG/qST+xAWgWdJo2+/ghObTV7aLRyQN1sbJ2N2oN8uaAcMInzVV1W6JoMSe9diw4X6w0uqEgDsifNb1m3boj5TS48z7guLccWdB6OF2KfCLVm4nv8AuFqtstnpibjGxmYHtK4nTcSuHQxzvamOW3dC1toUKIkNA8EP2rRvBjSCTlHSVP8ABb6DVqnbeTMp+s0tYZqyVXtm3wxzmBuLRK1Wno301NtSo/fsVNW+YxzmRkCVY3d2oarqTi278K0R/vCsr8FZb1RpcSInPWFFtz6xaPqRGHfIrh9n2dopgvwAeHA8ZGq9JQosYxvmO8jn8lw7Wk0UgamAHAz3qP00vL2Nky7DC8Iy8Ahlyyo4sbuOyRCqdcPq66bScnvx/C37LXptlt4C4JI4KFR0yG/2Xo6VahTBZMaRnsV42Qx3Tnis/rbQSHjZadH6UDZccZU/WQGyEywEqOLqtnWIRGnKjrObBJExjx9Sm0OGyrqlkEuEwuGtVODOhJjwK4txSLHT1z8+peIqDM8jMeagWdVpIQkhCSEJIQkhCSEJIQkhCSEJIQrVmaIxHqXZsKdM09Tm5nqQpwOR8l0QRyHwRHYiQeB8kySnBnZSUqYOZI8CVOMKymxjveMeEq5Ro0PnOeejQPaVW7pI9kDxP0W6nSsh7znHwj+VcpVbI3+G93WPeVlfTvD7rmjwJ/haWVeHM2pk9/1Kt0du0W4Non+lZanDryp/348PqFqp8Wtm4ZTI7o/laNl25SdhNx3A/iudV4RcMeXE6x98lupcSoVDEweoq72mGaq9X9ogNj7/ALLcsrbdpZccHyGy3IY+tdWzoGiA8ROZntWDiLqQoEVZjGyyLBbqJqsusdeyvOOUA6BbXuc9pbPw+q5VrdWz7lgYwztJPUOpM2rtktqvAa2RhJEk4KtpYxoZk/fYoX3EX0q7msaMYkiZW1ufbXVH0S7PtmjAAfObwUKrQWF0cj+62Wty6tZVC7eHD4LEsJa0va4fNvTybpmtj36D4T4dSy2XRtc9jxOJ8vvCyLAYrTTxABPCQB6lyqLm+sF1EYj7+K5ttLa0szEnqwFs7Hs/aA1KsG+ciMbonD2LVTDi0ujLhjsHIfY+nYsKHTg1q0HUfl9hQWHahp1XS8uDtDIunT5WAzVZNMVHNe7faeSzW1+6jVOp2oO5bQfHb+F0VktLnslwuuywyPNN1AMf2fJd+2qvqU5eIPz7U+pWGuBUmUTy2VxeBuq1UwQInmtTBqzKoqO0kACVm7VsBqYiMBgh9NlRsHdcviFm+udbVy9Si5pukEHgvPPovY7QRn72XnXMcww4QUHUyMIxTdReCGkZKicKxR2bVdkw+Ij2qxlpWdyjvwtNOzrv91h+Su0t3qh+UWt9a0N4e7+p0fFbWcHru94gLQs+7A1LndBAU/Vral+Y7zMfX4rZT4G3+pxPdhXzuw0tgNAPEmVA3lizBEjuWl/B6JZDcHrVSpu7dIabkuyzK2Uatq+m6o1mB1hYncHLSGkjPepf8qH6TR4Kn8QteTPgE/wF36x5fVEbpH/Ub/x/NVu4pbtbq0HyCPwA/wDk/wDz9VK3dER+9/p/NV/jdJrtIpnaVMcAbzqfD6p43TbP7w+SQ46yAdG+N/opjgFIHLypBuszK+71IPHcEhm3b9FaOB0IjUfh/CeN2KX0n+agOOPLi3SPipfgtv1nzTxu3RH0vNA4zWPutHZupDg9qOR809u7tDgT4lVu4xcYAAUxwm1/T8SpWbv0PoT1JWV/G7rORjsUhwu1H9CtHYdmERTaud+N8RcSNUeCmOH23/jHkidl0bpu0mTHBWUuJ3jaoNWodIOYH0Vgs6DdmDyWTbN3mvAI7rtSMQT0XoWcYZrIccfJZLnhVGtn3T2fws30C0UPkmW8svJdGnc29fAPmsDbW+tPyzLfvl/Cp7SthqUyCMcMuXrV1SjDCAs13eur0S0jONln7JPwzOp9hWJjh0gb+334dyw8O/3LO/8AYpbbHwz/AA9ihcNOrw+z981LiX+6fPZ8guh3FBv0ft2feb+asbHq57j+66FiHCyqHv8Akm2TZbabnOBklXtDGuLmiCd10LfhraLy8GVZpWFoGQAiMuCZrQYC1Ms6YGBCjq2XulocQD5+BU9erdV1LX2CxroB+91i23Yrr94G8C7EZED9YLn1LIvqa5kEyQervXHueGPD9TTIJ7vvsW9ZKhDQMj1mOU6rc9mrJC7ds4tYGH+fipy1p1x0lV6ntO2FoLWO3VWraoMMukjQlXCnIkrHUuoOinBI5Sg2zVXHFwbyaJ9Z/BQdVa1sn78/4SFC5efaeGjqAn5qansEEy4Fx4vM+pYqvEqDMEz2bqQ4ZRnU/wBo9plaFPZQGoHQLE7jZdim0lbGUGM90Qpm2Rgzx8VS6+uanu48FZpCfLG8P7KrRd1SSSYxzjdPCjfbxpwVzeEap1nmlqVSpbyT5LpUuHU6YkDrVRqiYUrhkQ3LkoNwCxz1bA3SbaD60OtWnJCJWrsmpecRhBHsXmeOWwp0mvHI/NDtpV+rQYD7F55leruCogko0rCx0iYUjfVmEGdtknPI5I/ssYQUfiT4II33R0vYgdlGIB/XkpfiRL9ZG4j7yjpQoDs1+OErUziVMEEj4qXSNQds9409SkOJUjjO+co1t61E6ykaKYv2nnKlIKAonCQm+6p+25pzjsnfKJTW0zgp1a7Trc3lH7ppzG5KmrUDSQRshIjATCTXkOOmRt97IVa0bJpVMS0AxmM1uoccu7Z0TqHUVnq21KoZc3PXzWPaN1nN77IfGRycPcvQW3pLaVSBWGh3bkea5ruGBrtTNxt1/wAFUKtOCQ9mMQTEFd5pa9ssMgpvYJIqtkxE8/vuW3u7QHaUS2A0VGYD67QubeVww9ERk/wVre1otnadtLvkq9KjeIHHBW1q4pMLuoStWmVoVqTKc3iBHErg215Xuy3Q3eSYE+EqRc1okmFlV7SD8kF3QYL0VKi5o9ows7rgHDQT3BClUdkGDxx9QTexk6i79kNdUONIHefv5oHZtR+d7wEetVP4ja0sF4Hiqn2r6nvu8sfyp6OxOP8AUSViqcdoN9yT3KbbKmN89+Vds+yRzz0ELBccf0gQBkTkytLWNbthWDso4XXXfGZWBvpCId0jdXVyAR3LLbbnTHMDrK9Q+woiXHlKq6bMdyhqbSAN0uAOIOuJ6Kxlo2JaMYKqfe0mu0lwlUau3mTEOMdAMOquFsB2fH+FgqcbotJABMeCrs22XOAugDHWdFZ0TRiVnZxl1Spp0wM9qp2faVRzwC7AnIQAm0N1LDR4jcVKzQ52CtScT1CshdmcnvC3tnnu+K4F60moByhddizXv+Judk+4TI4yoh9XpBnHaue5xFiXc9J2W1u6/vjosPpO3/I/5Lbuxatrf3vBePoMJbhSaMIsqw1xwlHR63taOaCJKgFvHPz/ACW93Caw6inpThtSHAY5Tp04oHBahpl5gQY+EqGkTCsUdpfzeYWSpwyq0TpQaYWpZ606g4A+a5b2wqHNhUqlXEjmrwzEq0DCs13YNyVTBkqDRko0GNLXS0YDkh5cCMpOJBGVWuNOBarNTxsVZLutRbWoNb2d0AXgSZ5R+K22Dy4VHPJxG3bO6KTiZlZzQQtzy2qY7owr0fSSAQl6hqcMpQs60lpMETJlens2VabZDsAR5JEA4KdsW0NdUpAANiqwROJ77Vqr2z2PDyS6QT3YKyVqjXUKg2gO+SgsBgnD9dVHidMVWQT9nsWwIV7E0d6c/V4lK04hVeTSLILfj4KPRtmVLs5lN5yx5lZeL1by3bqa7HYNkAg7Lap2Zg/ILx1W7rVMuPxRJT3Bg0HiVW3pHZRlRVa4GUeCtp2738spgKFlqgE8Xe4LoVOHue5rG7hsnzKIQbXvFV1rLoWwRlOFydN3fH1mr6ZUHsEdhXMDpqeIWDbnfDv+ufanTMNaOwLzNyf9S7/6UL7K8y646JMG6YUXZzKzvY7UcHyTbKPhG9fcUiPbb98ipW/5oRsfy29VNoyi2/Nb3rea7PwVhC9G1wye5bFkfh4rl1mS+V2qZWc53xJ31D7VS5keAXOcZ4e7/wCStvdx/eHRc70nZ/pyf/ZbaZmmO4LbrUC4zgvF0a/RiFYCAkbObrsE2VW9KyDiUahKxHNdwI8CvcMq0XbOB8QpKItN8H+WPWtAczoiAeahB1z2fup2FZKgaJBVi6XZv/yF4C5icdZWeoq9U948ZU2j2VYNlPWf3WKpjfaKg0ZKksTu67DRRqj2gk8ZCrAq2FNS7UdPY/VeMejVfZCKNbvZ8yq6Qy7wWJXMNPRduyAdctBB3Wlc7VtZa4zOWXBe7bQa9oj+659S56KoQc7dWFK/aQLpg6frBU07EsYWz1/FSF62Ygqvsip8coxka7Mxji9q11ARQIP6T8lxLqpJfHOdwsFu2apDhegAaLMHNdrOkS2YWT8UuT/Uqn7TqkYvOEQslK5qOY8xnHL73VDryuf6yuh3Kqkl5JJyVV8DVsvbyu3wJznayT1Lb3j236OKcAuLwTiYAiOHVcbhfD6VbpC/2Q12kQN/EytvEOIeqBvszM/CP5UuxLeal4kDBrXCOcz5EBS43YihTp9GTkkGT2Ajs2laLa4NbJ6mnzmfKFNXqfK6q+0oNinA5dS1JgPcP1vcFbH+qAP6f3KFNZXZZ5rHxCm3S842QuZHy/8AcF7N3unuK5AxV/5BUbTTBe4OYR3iQQM02RpC5lemHVXNewjJggL1bc//ABSZQs7LPXszoptDWuYQQRj8prsjlxz0XFvOGOeS5kOkzB+8qDrR1SpPu/t+4XH/AOI1ejXtjKlnoik2IfdiHOM4wOSnwc1n0NdaQZODyGRzVtWwqUqrJz1lcnZ7A4ODpGGfu8119is1Cxe1weSMb/fatFuvgmV1mwCfBadnfh4rDVb7Urr0jjxVKoPizx/KQirT1P0hc9wiwcP/AFK2t3T3h9VcT0mE2x71upfljuC3q1pLTpkvEUrcVGgqYaCpLJXJvEhV16TWwAUnNCkO0f5VEWval0Xapqdpa6e7kqXUnNjKiWEc1G20UzmweSs0Vm4DvimWv61MbS0NLm+tVdG7VpKjoMwUztmH3p6HhPS4KQlsCYjRRGoHCj7Uqeg1sGIy4qtxdOVBxPNR+jMjA+tS6R8qWty5ivtmaoa+AGOIETkYz8l7elwKLMuoSS9rSZjfs8/qpB7WuIKgrW+mWmHjzxVtnwy5o1Rqbjs28VPp6X6gud2i8Of3ccF6+2a5tMB265N44Pq+xnCqklXrGS6Vf2GfjVn+1p/faqq/5Tu4/JRrEhru79lm09lNHdvZ54JNa1rTA3UmcMpg6S74JrNkUhIlx8lQy0psbAGD2pjh1uDBJPkFs7CoNY4hggRqs/EGgUIXVsKNOkXCnthVt+jjR+qfcufwNsU6uf8AuFcz0g3p/wDL9la3bqFjgAJDmweWAI9/mtPG7Zte2BcY0wR28lu4cCyB1jyxIHzWpU+cs1ICGd3xXWU1jZLXCYgzlyCwcRrOZXa8CZAAzGSShKm7vQDgITr0/wDILnNgkHwTXOHM9QvX8lyTGsntCldb6hcR2YuxAk44a5LIy1AG8ZnvUvW7g1CNHs8pKPbQSQ0AmJlW9HIAJVvSkEua2CYlKpUJOg0mMcE2sACHvcTiB4ZVVlmGZLjrnwVpcsbbZuC5xPPfqTwM/BBUwMHwVmQqYK3SE3smnTFPU4c1X0NJxkhbOwgO08F5v0ik2vitWwwti00S45aLx9vXbTG/NMEBOslMi9IULqo12kNKHFV+zI+aVf0jXYLtlKVZsuAcMVlrmS0iFFyhaeqtIEKSt0saZE4rK/FQKs4cqznRPFaGt1RCmpe3Ba0QqnUixxUdOVJse2CoKkDLDEQreJcPqWbmB5HtCRBlVOz5pVKoaJKz06T6phoyrAJXC7Yf8NUjjovrHDP9nSn9IXLuXFtUx2Kn2/Nb9KoFxGxTXOkjogBQc/UQT1JwY7lCUhTFOpO+Fd2MQ202fj21Mf1tVVfNJ3cfkqbnRSYRzUYoFPpAumLd0yoqlEg4YypBwIVFShUa4kZlXtksId5LFfkOpwtlnTc2ZW1Us7HkF4vEYDL8F5Nl3XoBzaADQcnc5PitjqbXZIlONNrSLrQFFtetXou6V5jPUmBCqvnvdV2qWnSwdn7IUlB8B/jHkFluqXSVacctJPdJQo7CMfFaOJkdE4DqKAsR2Z6hei5Lmn3ie0JAcOaJQBvHamke5NQIj4J/BRVnMJhPsUoVZMYRaCQfBIkAptBcD4KcNVUrXpMBJCFr7C/efrmvO+kP+0++xXciuoDOS+ez2quUDT5I1Jyjd5FEpSkGciiUSnXMcj5JThEosYNcEZJgZSJVS3NLRmDPLFarXTUdtt2qxhBS2e1vzpB5jBF3qB9kgjfCHk8lwtorFr3wT8o6n3L6zRpNfRYXgHA3AXOqVCKju9MNsd9J3/IqwW1L9I8gom4cP7qu95JPhmrmtAEBZ3vJeT3KIu5KSpLt8KSmyROPiok5hXMYCzUmVK90Jwq31+jEKzsKqXWqzfbU/vtVdcRSd3H5LHWrGo3wWqGjujieGnVc1znDWeoY7163qWr8XAMxOmGq8n/1h7xpn9kyqFlLS8xmu/edIy2Gs96QInC3KdkJAgHyXhql3D3SexMuATLVZyDPRXWl1DS3sPyQDKy7QwiSRAJw5r1llWZUa1rXSQM9iaiac+Tvd+S1uaA4E82/v9UKSyZjr71n4hmm6f0n5ICgq7FfeMlo8VJnpHalo0hx8FmNEuMynN2HxqDwVL/SVg2pOhAt+sqdm7oM98k8gsjvSt4dHRAd5+iPV2Dcp2yN3e2YHw4zIwywwVnGPSKpZ3BosAxG+d1DRSHvbrSZugPo+blxnel10diPJH+QOSss3VA0b7Vkf6T3Tv6j5KQq0xsE2pug0/Ojpj5Sr6Xpbcs95od8Pkg1m9ShO6An94f+P5rV/jGpH5Q8yl0g3SbsQUKjReLr3KNCqbjjrr+3e0sDYE7zzCtY8OaSugo2TkV5V1RUOqKU2PkVHpVHpEPROqOkR0icywxqUjWSNVPFj5lLpVHpVib7WW7ZS7g5q9H6J1SeIho5goFXB7AuUq7x1THyRhGuS9e30XsmzOo+I/hWCv1QrP8Am59yCxnrlZf8H2+onpHeQUBW/qx8VzdR0lxOZOi9cxuloaOQWV5DnOLt55KOOamqoE7oOcAccMkJOcGu9rsU1NozUSStNNrTkqK01hlryTa2FTcV2kaVQrPIwEk5/gpE9S5dVzmmG5Ksbs1/jVmBGPbU44jvtWaq8mi6RmD8lkFb2YcuhDWxL6zIGjcT5Llm5qatNKg4k83eyPMr2frDObx4KF1ro8ajv9nvVrWXpwWtb4kqJvKXaf8AiVPs/aVFjiTTreF2fWVhv+H39ywU9bI7iq/W+bWGe3+62W743GxRo1MYntKjRh0a33rjf4OLnzVqiOxufiYVDaleqZdTA8f7rOt2369XJlKn0ly6dp6NWds7U5zn9+PktFMXMcgfE/wqL+3fF6oTHBsBdSlQs7WdDQCd8qYpVz71TyH91JSsj9XO9iH3lEcgrm0iN3Eq5ZbBiJJ6klc284q1jCQJ8FYGgK+bE0ZvnwPvXC/Fqr8Mp/H+AnJ6ky9TGQc7GBgAr3UryoJeWtAEnJMBPK2Nm2ci8YuiOMkrzV3Va4j2tRnqhU1HDZT7oPizsESS5wA1OK0+kzZ4g/ub8lmrDJJ5LozZqulJ8/VK4bbaoTEHyKy9LS5vHmn07DWP8J0eSl6pVj3T5FRNeiP6wkNlWg5U4PMjVSbaVSYDT5daPWqA/qWXaLzKrqbxDmgTB4oqUHUxDhBWqmWvph7disq3vmtTn9YFbbQRRq937haWCGFbtAYarkuWNye94H0kgJSAJTKdUcSmWlMtKnFQTElQ0ndQ0ndTt6lVlVFcdv5tBxs5YWxLhjyExmvY+iFu318PB2aVp6INpucDyXnhBX1CQqCHBMMqWFWQ6JKTdUIbJJRp0wSkSQFKnSa9yLWwUiZCk1uh+ULVXgYaIa1QubgNbjks2tWjGSfcpkgBcepVAMgqtVtY081Q+5Y2FQ+tOyt7uvm2WUnWvS++1Z6zw6mXnmDHkqXHUZK3mlus+ascKnJe5BplSNNPh61U4VicH4KUU08Pp/RCrNOuR76cUupXdnXHOi6FyOLmvQoF4eZVjdO4Wg1jeC826tdCCScifAqSJDVHXcx7Upppb0U21jHtT9EK1Y6HfbKw3Fy5zCouMAqw4jHAZrGNXWo5VCvVl9MCB3gfWu9YUSLetUdPukBSjC6o1cCIGR9i8kGwQVh05lZm5touNsx4VHH1r0XpCS2/e8cgw+SdwzUx47F6PW224uaOzLcTmRwXPuOO1HuaWtjSSfhC8+yyaGn2pT27WcSMB5qH47Xc4YCRtGgbqpW2o5r3ZZD3rE6/r6i4HfHl/dXstWuaFxe1bWX2qqcBLW5dFrMvoNqO3JPwhdq3phlBo71mVn/C08dfxWq3b/p6vd+4WkD2Suks5w1XDfusLxlWbHSY6qBUlzbjjExiIg+1WUX02gl4nuKprOeKcswZC022CzSBcdj/ADlWNuLYuEtMd/0WM1rmN/gs3eYUqTWdkCC50EyTgI/FWO9XqOiiDgGZ+HJa7E1ahPSck51cjBovPOTcsOJOg5rnNYDk4HWjQN3YC5z/ABDs0WS843n32idAIODRw56r1Pog/wD6kGtwNJ8dt06b5DmtwI/jdeZFq+qygtUYBKchVgPISFImcSOiNUIFFz5Mx3IhgbjelKS7EJhgonVrlVbTauCmBCw3F2eSpVbVoMueig6pGywPuJw3btUbGEzOUYQkGkzPgq2tJGU2nY3fOy5e1Z227yAKme5Dbd3PZam7tEC1WUcK9M4/Xap1aTWUHN5AH5IfTgR4rSpUxdxkGRpom5ztWNl6ylTGnO89SNqi9gD5JUZDYcnXy6Wg+SiAPA+SskdaqGrmD5K/susGOkyPBczits64tzTZutdB0bhXaluEOg9M9QudS4Y+aesbb89jKvNQKw21UgB3pw5rm1bC/fUc4MjPWEw8FEW6nODlW7hV49ntN27Qnrarln2lTDmkuGi5lTgt7oP+WVFxEJlbaFPHvhTpcGvDE00wQqNS2MvNcDMEFd+3sK4t3UntiQQEFwW+zbFL6YyPrXkzwS+AB6IqktVHYW0GMbRDnAFr3E8hK6/HOG3Fa4qvYwkENA7T2KTmyHRzXUWneShebFVp7x8iF5lnAb+DNF3ksLLZwBkck5u8tCR8K1L8Bv4/Jd5JG2dGygtW8FEuJFVuQ9pVjOBX4bmk7yVlOgQ0CFhV9pUzWe6+IIEFdf8ACbv1Sm3ozILseS2NENAURt9PtGG+IBxPmpUeF3YoVAaZyMeYUuULfobboa1mrjO4Jf8AKifJY3UncgpBtyh2jT2rYgjzj8FH8FvtBHRHlyS6F5aRCm/zDQkfCt1UPwO+j8oqHqz42VDeHbVKp2YZUBIMkjJuXrWuw4PdM1OqUz3bE/RW2tF1PUSFrWXbFmZ/HbJzJzPX8Fgdwm/qH8k+WyzVKNZ39K5/f/ajKtC6yoHAOBgHkcY0XpfRKxr0LzVVYR7JyfBSp0CxjtQ5Lze9/KfJfSvFZtZJw0+SkfTgYpB0nCudS0tkqKpWgQEw3KofXAZAWfaidCplcq4J3BVESTyGaz+0TI2WES4yVZq4CBE6BXOmMLQ/DYTKT+7j+STT7OVBjpbBUbaziDEkKptUuEgY7lAPeQQr27NQm12Yn/Xp+uo1ZXVXOouc8RghRmcldyLOF5t1/UbAX0NEWYFVO4m5gyZQnGzjgqRxKoBJKEPR2qz8RrOI5ISNAIbxCp15QiKA4Kp3Eap2KEjZwhvE6zgeSEfR28FX+JVnYmEJGzjgpN4lWdgn4oSFnah3Eq0QUJwoBVniVYYJQj6OOCgeJVogFCPo44KH4jXHNCPo7UvxCucShAUGqR4hcbEoRFEKBv655oSFBqDfXBG/39EJwoDgqzfViPe2QkKISN3W60J7aI4Ks3lbcOST20RwVJuKkH2kpTxRbwVZrVNpRJVLa1Mdk6OC7HAqjzesk9ai/LSFzABGK+h4IhZAC0yq9rqaaqxjYWK7qzhZ7ZxKsXJbqyVSrvJP6hVPLpgLDUcXOTKLD+uahTY4EdSixp5J54Z8+Cs7Ez1INZDnNk5Yc1S2dbmdkhS0QXNQDjkSAMfFS1GQDA/dRBdGkmAtbYWFrswgYVqUcf3jUXA/ynCOR+SsqkjBC7cFeAcxrs7r3qeFkdO5QiVW3JhCBCm1zRCEFYcuEITuqogRLUJFNvuoQBUnNBAQlKYZOEJBDogITws5hCJKTQIQgCmRCESohCEqUQhGYQGF50jdCQKiQdupCeCq4J2SSTQleUdOJQjfT0FEIF6AzCFk7WtjbkTz8F6zgvDqlKsXvb2dxVdR7WtJKwHV5yyXrwyFzXXGvLdlRruk4eatC5dZ2owESe7HBCZMMgclQrRqOii6Oa5lSNiO5MEDojAURA7kx0EXh5frkqiQ5upqiQHDUmVq+EAfkqK9x7JawSfl98lE1JEIPmG4YjJRqB3RtdHtNz196ftCB1LV3ZM2qyz/AK9P77VZUOqg4nqPyS3GSu6XjCAZK+hpwKyuYSNQQngrIWyhIlMNgZQgVcwNaQeuUIhVEYGcISKbIkE4Qoe2bxW71K4kNA8UJ94KnoXthxQi1V1MtBO45ITw9UOpEHSUIXkdGQ2QhAujNWtouq4ZmBMIVe0W0NMZhdKz4QbijrcdJ7vmkTCru2qPorc30fEzrUDUAQr7TBbGIU7TgfQ1dZM7RPf95QajVasVrDmjIEZhcrifDn0qxIkh2R/Ck1wcJUotjMe8sp4VdaQdG/LmnIUdutQaA5rxzbhkdVq4Xw91RzqdakesOIOCOXcoucBuqL9rta7A3m5812PwPpaEOAa8SOsb7/x1Kl11TbzVavt4FwxgDHqea02/AKVJjgcl2O4dizu4lRDolVbdt+8RGED1rRYcHpWzXA+0SefV1LLV4syYasWvtCT0XVDmgkBcitfl7u5J1oIUykbgtCgFpUdQWcXBCkbWB6KUqxtYHdR1SCeASKrqEOdnCr2gaZ9FRW6gs9QQYTaJkXVXSIjowPvqQ0kjSmus5wgGTiqX22xYMnPXCfRukQFK6g4DHP8AFatDg3fKbqTmjKu7rn41Zh/76X/Y1UOMUHA9R+SrBwu8LoxXlBTLjoH39819FRY8HLFVVaJaJMjHyQi6s3HEYKqnY1nNGlsA7ZQq1XaA+aunb8FxNYZ+ajqCe21DAGJ1xyCrfw3TqcJjkI3KcqapXDczCwUbGrWEtH0MJqnV2iBkuxQ4KNPt5UC8BZlWvJzXfZSACzvrIt2iQInDlxVbrGm5+sjO3goeuNG6jftUjU4qQ4fSwNIwqn8Qa0SQnUNtRkZHBU3HCqVfLhnrQ3idI7FWbNtoT3suKx3HA6ZaDTwR5K5l9TcU60bYaQWty1lK14IKbxVecjaNkze0pgFUHWoHVdltKFU67Y7Yqs+0mYCtDAsT7p0wFBabbd96cAbrPcXugwoX20tmCQmQOazPvXMJ0lMNvOhRLVD19/8ASU1tvJ1ySD27KIvXnmq9otpOH6hVvrBp0rPVuXuwVC2uIg/mqxcNiHb9SoD/AGYKZUcYw0UK736JYo7ptN2GajQqOdSknKSfUrz7FY+4GwPYpOeXJF4gBSNRkRKUjTCArRhmoesAYBlAcRhPL5CuDw8S0plxIUjaZIUwCQrAxxbhNFKCP7etRDIKiGQVYpVG444hWNe0zHJaGPY0TOVIX3sJUlYXdIYlO3cE2yzZQK9L77VhuG62u6gD5wsK6OvtbCFlpcLa1+vyXuH3tNuFW/aN3I56LY+1bUEOCoffsYoau0dSVY2gGiAqn8RaN0w25pwlT6NQN/TPsyiHm6SMTomQNSYqONIuaZUNTahyJy4qIo02kkCJWV3FCMFU620TIx8lOWtWKrxBxIz5J9O0F2R81LCbLh9Qw0+ajfVIMSE1W+q8OiVE21SDOehUQ6VSLiQQd0+0QAIM+9MyrK2kNGkyoaVrMFpjDgqmVMkO3CpZcOA0nZOFcSrNYQKolRvrOBF2T0Vb3uBECcqJqPDvYKFW2HFQfchs9iHXDyVC+1AkSszr6kXAFQc8uMlTdo18yenJamvp1hgqRc106vBQVWXQIk5/kstZj6NMdHnJVbgAAoxMSDjqqQ1+jpGH2tz2qKY+qTnwWd9y535ogxjCZyhTfBBVdCtoeHkdaNtlZZaWxBGea6Pr1At0u574U2uAEQpKlVkRrC0VK1CNMhSc5mnG6pPYVx61u8O7upUyjwwKtgtaAAe0jmhJrCVBtKrVdGY58kK4yyTjkOZXXFo3Vq+CubR1K9Sfdy0WqMQtlN5p7ckq1YkAETglsirXc8AOEqmRON3BVEHJ0rHEmYT7j/miPepEO5YUg2pENEK9uvZz6XZyT/Gp5cntVFWmRSeSZwfkoNokgkqiLc7EngrRVIBLhHzVou3ySeah9KIOAPvVLrlwdGkqoVSDhL0sxjmc0/WgGjVv2I6ZyXbjTDD+6mKzSo6xyCv2HaTWNMyTM5JGqxzdUrqWXEGUWEOyZUVvtzHAQMc8kOrMDVReXVOsBpGd1luadDK5dWlVc4FrpBXPwr2zrTcMuxXSolzWxUPitNpcNo1NThKNtrh7pGA4YKwkOAgpXVZtV+puAqwBEqkNe2czss4wm3DoTgqnUKh9x5x1oQ7M6lRFvWJ9t6E64eKuNJ/6klIyRqFawPadwpgxzS7EHPEnmovtabzLhvvlMDxTvR2/RPmomxoERpUwG9SPYsGhVjLWiz3QhwZ1J1xvD1q0U2gzCNLOr4otujAAhNoa0QBCYLeQTXtB6dFF9NrxlI6TzTRSbyUW0abRACjpb1p4oNnRPoaerVGVMMb1pGjyCk6k124S6OEBRGgCQpMbsEtCMclOEbckXvHBBKbngjIUL6YOrvBZqlBrs6iO4qGEbp0c5LoX7Cofh/CcxsUx4f8ASKrqUq+4qfBEu60W3xrKmxtdoy6fvvSl6sUax1grRTL49uPBXMrEHK2d3rSPSbOBrWpj+tqVx+U7uPyWh1w0MLQN1zN0LJop6pIkrmpZJQWwT9hJI9EVJiAP32Qip4iAIlCEKAaXCRv+3ahBwSe1xMkYQldhHRlsQhLsyom2c50pp3ZFW+rujTKIKe1qva0glEIqedk0QSkC6EAp0KUc1KOaLYTEQmNKPZNhGhqlobCd2I5plgT6NqPY809Kl0XUUOxPFGlLonckbhRCNDkg08kQUaXICmfUiEhTJRFLVGlMU+aPZ804T6PO6IZzRCYZndGOaalBQahRE80JSS7Uw4So7KBwlKB1oKdAhOBClAISIHgnCCAr+7v/AJVm+3p/9jVTXI6F3cfkou93Cg9HCvgLZ6uEz0ZKFX6vBQNnRpCRodaBoDUILAVE0Qd0zsQloCj0YKRphGkDZIsakWDROAgtaThIsHNEILBKNxEJ6E25KUKOiUOzRpRoKF1EKOlODdUQpBvNFNPbCbe6JKJcnApqQKefFNWGAi0hCYITpQpSeaJPJNSJnMIAIUQEUJ4QACEoCJQmYQhCUZTAQkoCIRc8T7UiUy4A4ScQmUnEc0hHBCBHUmOcJynp+uqgSJUC4TsneH64qSn2gffWtDYDfjVm+3p/faqrj8p3cfko1GktVWPBXrTHNIaYoSEgggpSfBCcuAS6oSxuUwgeKSgQ2e1AM6IhINkIFnPBEJFknfCd2ZRCl0ZByh2IRCj0QQuQiEtEIFCRzsmlhShRLSEbqE9KVxNGgwkG8UoRGMpOaghBbKa5iISLURT5ohAZ2owmnATmlCkCEg5CYcjqhGxlBCSICEwEIQlBG6bdShLTjKDqaCFFzEbmSaloCdd5ohOByQH6/QSQIJRPVNMwFo7vn41Zvt6X32qq4/Kd3H5JPI0mVSlXK6UryEahySLpQkXEogoUgScJsoUZndJrsUIaco3kJ6kSUIkhNvdEKMnZGUKUlAvxQol8FFr+iEw9I1JSTL5yExzkKsuKRyzQg5GSkSmglMgJKENKeUKRjdAjghIichNvolLUE8PQph8pyaliUi4IT1BEuQguTBUSlQFREOTTDk1xSUXGcokoTJGyU4eCEThMMqJJUM7JxGJmFJMiCZWju+fjVm+3p/fb+SquPyndx+SHn2cqhKtU5jIQM4ISOrCIyTTGAkfWhG/ejeQnqxKUIR3IwhOEC1CRbOELqSUckWappt5oOSUThK6mnplFo4oTA60HoSfCbhB0SUcAJAIQBhINQgNRDQhEDZEMQmGHZDwQlgjZHXgmpbFJCEQEJgI3UJ6ZQcxCTmZQJASSkDCA6etCiDO4TXHhgkkTOAmh6UqIfySL4GQ5oOAkXwNk0PxROUg8krS2A+bVZvt6X/Y1V3B/yndx+SKj5av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275" y="-1089025"/>
            <a:ext cx="3048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Phoenix Arizona AZ Infared Inspection Scans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38" y="2179637"/>
            <a:ext cx="3048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terinary thermal scan of a bird par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2417762"/>
            <a:ext cx="32956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Luxor presents IR image of the sphin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694237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n-contact tank level detection inspec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7" y="4846637"/>
            <a:ext cx="3048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41900" y="7117706"/>
            <a:ext cx="5038725" cy="3262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http://www.nationalinfrared.com/image_browser.php</a:t>
            </a:r>
          </a:p>
        </p:txBody>
      </p:sp>
    </p:spTree>
    <p:extLst>
      <p:ext uri="{BB962C8B-B14F-4D97-AF65-F5344CB8AC3E}">
        <p14:creationId xmlns:p14="http://schemas.microsoft.com/office/powerpoint/2010/main" val="42571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方正明體"/>
        <a:cs typeface="方正明體"/>
      </a:majorFont>
      <a:minorFont>
        <a:latin typeface="Arial"/>
        <a:ea typeface="方正明體"/>
        <a:cs typeface="方正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</TotalTime>
  <Words>626</Words>
  <Application>Microsoft Office PowerPoint</Application>
  <PresentationFormat>Custom</PresentationFormat>
  <Paragraphs>88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SYDE 575: Image Processing</vt:lpstr>
      <vt:lpstr>What is Digital Image Processing?</vt:lpstr>
      <vt:lpstr>Computer Vision</vt:lpstr>
      <vt:lpstr>Why is image processing difficult?</vt:lpstr>
      <vt:lpstr>Early Image Processing</vt:lpstr>
      <vt:lpstr>Early Image Processing</vt:lpstr>
      <vt:lpstr>Electromagnetic Spectrum</vt:lpstr>
      <vt:lpstr>Machine Vision</vt:lpstr>
      <vt:lpstr>Thermal (Infrared) Imaging</vt:lpstr>
      <vt:lpstr>Satellite VIR (Visible – Infrared) Imaging</vt:lpstr>
      <vt:lpstr>Satellite Radar Image of Sea Ice</vt:lpstr>
      <vt:lpstr>X-Ray Imaging</vt:lpstr>
      <vt:lpstr>MRI Images</vt:lpstr>
      <vt:lpstr>Ultrasound Imaging</vt:lpstr>
      <vt:lpstr>Grey Scale vs Color</vt:lpstr>
      <vt:lpstr>Image Sensing</vt:lpstr>
      <vt:lpstr>Digital Image Acquisition Example</vt:lpstr>
      <vt:lpstr>Simple Image Formation Model</vt:lpstr>
      <vt:lpstr>Digital Image Representation</vt:lpstr>
      <vt:lpstr>Image Sampling and Quantization</vt:lpstr>
      <vt:lpstr>Example</vt:lpstr>
      <vt:lpstr>Spatial Resolution</vt:lpstr>
      <vt:lpstr>Gray-level Resolution</vt:lpstr>
      <vt:lpstr>Fundamental Steps</vt:lpstr>
      <vt:lpstr>Vision and Image Processing (VIP) Lab</vt:lpstr>
      <vt:lpstr>Graduate Studies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SYDE 575: Image Processing</dc:title>
  <dc:creator>dclausi</dc:creator>
  <cp:lastModifiedBy>Waterloo Nexus</cp:lastModifiedBy>
  <cp:revision>560</cp:revision>
  <cp:lastPrinted>1601-01-01T00:00:00Z</cp:lastPrinted>
  <dcterms:created xsi:type="dcterms:W3CDTF">2008-07-28T19:34:21Z</dcterms:created>
  <dcterms:modified xsi:type="dcterms:W3CDTF">2015-09-08T20:07:03Z</dcterms:modified>
</cp:coreProperties>
</file>