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sldIdLst>
    <p:sldId id="256" r:id="rId2"/>
    <p:sldId id="257" r:id="rId3"/>
    <p:sldId id="258" r:id="rId4"/>
    <p:sldId id="259" r:id="rId5"/>
    <p:sldId id="260" r:id="rId6"/>
    <p:sldId id="286" r:id="rId7"/>
    <p:sldId id="278" r:id="rId8"/>
    <p:sldId id="284" r:id="rId9"/>
    <p:sldId id="261" r:id="rId10"/>
    <p:sldId id="262" r:id="rId11"/>
    <p:sldId id="263" r:id="rId12"/>
    <p:sldId id="264" r:id="rId13"/>
    <p:sldId id="279" r:id="rId14"/>
    <p:sldId id="265" r:id="rId15"/>
    <p:sldId id="268" r:id="rId16"/>
    <p:sldId id="288" r:id="rId17"/>
    <p:sldId id="280" r:id="rId18"/>
    <p:sldId id="266" r:id="rId19"/>
    <p:sldId id="267" r:id="rId20"/>
    <p:sldId id="270" r:id="rId21"/>
    <p:sldId id="271" r:id="rId22"/>
    <p:sldId id="272" r:id="rId23"/>
    <p:sldId id="273" r:id="rId24"/>
    <p:sldId id="274" r:id="rId25"/>
    <p:sldId id="275" r:id="rId26"/>
    <p:sldId id="276" r:id="rId27"/>
    <p:sldId id="281" r:id="rId28"/>
    <p:sldId id="285" r:id="rId29"/>
    <p:sldId id="283" r:id="rId30"/>
    <p:sldId id="282" r:id="rId31"/>
    <p:sldId id="277" r:id="rId32"/>
    <p:sldId id="287" r:id="rId33"/>
  </p:sldIdLst>
  <p:sldSz cx="10080625" cy="7559675"/>
  <p:notesSz cx="6881813" cy="9296400"/>
  <p:defaultTextStyle>
    <a:defPPr>
      <a:defRPr lang="en-GB"/>
    </a:defPPr>
    <a:lvl1pPr algn="l" defTabSz="449263" rtl="0" fontAlgn="base" hangingPunct="0">
      <a:lnSpc>
        <a:spcPct val="95000"/>
      </a:lnSpc>
      <a:spcBef>
        <a:spcPct val="0"/>
      </a:spcBef>
      <a:spcAft>
        <a:spcPct val="0"/>
      </a:spcAft>
      <a:buClr>
        <a:srgbClr val="000000"/>
      </a:buClr>
      <a:buSzPct val="100000"/>
      <a:buFont typeface="Times New Roman" pitchFamily="16" charset="0"/>
      <a:defRPr sz="2400" kern="1200">
        <a:solidFill>
          <a:schemeClr val="tx1"/>
        </a:solidFill>
        <a:latin typeface="Times New Roman" pitchFamily="16" charset="0"/>
        <a:ea typeface="方正明體" charset="0"/>
        <a:cs typeface="方正明體" charset="0"/>
      </a:defRPr>
    </a:lvl1pPr>
    <a:lvl2pPr marL="742950" indent="-285750" algn="l" defTabSz="449263" rtl="0" fontAlgn="base" hangingPunct="0">
      <a:lnSpc>
        <a:spcPct val="95000"/>
      </a:lnSpc>
      <a:spcBef>
        <a:spcPct val="0"/>
      </a:spcBef>
      <a:spcAft>
        <a:spcPct val="0"/>
      </a:spcAft>
      <a:buClr>
        <a:srgbClr val="000000"/>
      </a:buClr>
      <a:buSzPct val="100000"/>
      <a:buFont typeface="Times New Roman" pitchFamily="16" charset="0"/>
      <a:defRPr sz="2400" kern="1200">
        <a:solidFill>
          <a:schemeClr val="tx1"/>
        </a:solidFill>
        <a:latin typeface="Times New Roman" pitchFamily="16" charset="0"/>
        <a:ea typeface="方正明體" charset="0"/>
        <a:cs typeface="方正明體" charset="0"/>
      </a:defRPr>
    </a:lvl2pPr>
    <a:lvl3pPr marL="1143000" indent="-228600" algn="l" defTabSz="449263" rtl="0" fontAlgn="base" hangingPunct="0">
      <a:lnSpc>
        <a:spcPct val="95000"/>
      </a:lnSpc>
      <a:spcBef>
        <a:spcPct val="0"/>
      </a:spcBef>
      <a:spcAft>
        <a:spcPct val="0"/>
      </a:spcAft>
      <a:buClr>
        <a:srgbClr val="000000"/>
      </a:buClr>
      <a:buSzPct val="100000"/>
      <a:buFont typeface="Times New Roman" pitchFamily="16" charset="0"/>
      <a:defRPr sz="2400" kern="1200">
        <a:solidFill>
          <a:schemeClr val="tx1"/>
        </a:solidFill>
        <a:latin typeface="Times New Roman" pitchFamily="16" charset="0"/>
        <a:ea typeface="方正明體" charset="0"/>
        <a:cs typeface="方正明體" charset="0"/>
      </a:defRPr>
    </a:lvl3pPr>
    <a:lvl4pPr marL="1600200" indent="-228600" algn="l" defTabSz="449263" rtl="0" fontAlgn="base" hangingPunct="0">
      <a:lnSpc>
        <a:spcPct val="95000"/>
      </a:lnSpc>
      <a:spcBef>
        <a:spcPct val="0"/>
      </a:spcBef>
      <a:spcAft>
        <a:spcPct val="0"/>
      </a:spcAft>
      <a:buClr>
        <a:srgbClr val="000000"/>
      </a:buClr>
      <a:buSzPct val="100000"/>
      <a:buFont typeface="Times New Roman" pitchFamily="16" charset="0"/>
      <a:defRPr sz="2400" kern="1200">
        <a:solidFill>
          <a:schemeClr val="tx1"/>
        </a:solidFill>
        <a:latin typeface="Times New Roman" pitchFamily="16" charset="0"/>
        <a:ea typeface="方正明體" charset="0"/>
        <a:cs typeface="方正明體" charset="0"/>
      </a:defRPr>
    </a:lvl4pPr>
    <a:lvl5pPr marL="2057400" indent="-228600" algn="l" defTabSz="449263" rtl="0" fontAlgn="base" hangingPunct="0">
      <a:lnSpc>
        <a:spcPct val="95000"/>
      </a:lnSpc>
      <a:spcBef>
        <a:spcPct val="0"/>
      </a:spcBef>
      <a:spcAft>
        <a:spcPct val="0"/>
      </a:spcAft>
      <a:buClr>
        <a:srgbClr val="000000"/>
      </a:buClr>
      <a:buSzPct val="100000"/>
      <a:buFont typeface="Times New Roman" pitchFamily="16" charset="0"/>
      <a:defRPr sz="2400" kern="1200">
        <a:solidFill>
          <a:schemeClr val="tx1"/>
        </a:solidFill>
        <a:latin typeface="Times New Roman" pitchFamily="16" charset="0"/>
        <a:ea typeface="方正明體" charset="0"/>
        <a:cs typeface="方正明體" charset="0"/>
      </a:defRPr>
    </a:lvl5pPr>
    <a:lvl6pPr marL="2286000" algn="l" defTabSz="914400" rtl="0" eaLnBrk="1" latinLnBrk="0" hangingPunct="1">
      <a:defRPr sz="2400" kern="1200">
        <a:solidFill>
          <a:schemeClr val="tx1"/>
        </a:solidFill>
        <a:latin typeface="Times New Roman" pitchFamily="16" charset="0"/>
        <a:ea typeface="方正明體" charset="0"/>
        <a:cs typeface="方正明體" charset="0"/>
      </a:defRPr>
    </a:lvl6pPr>
    <a:lvl7pPr marL="2743200" algn="l" defTabSz="914400" rtl="0" eaLnBrk="1" latinLnBrk="0" hangingPunct="1">
      <a:defRPr sz="2400" kern="1200">
        <a:solidFill>
          <a:schemeClr val="tx1"/>
        </a:solidFill>
        <a:latin typeface="Times New Roman" pitchFamily="16" charset="0"/>
        <a:ea typeface="方正明體" charset="0"/>
        <a:cs typeface="方正明體" charset="0"/>
      </a:defRPr>
    </a:lvl7pPr>
    <a:lvl8pPr marL="3200400" algn="l" defTabSz="914400" rtl="0" eaLnBrk="1" latinLnBrk="0" hangingPunct="1">
      <a:defRPr sz="2400" kern="1200">
        <a:solidFill>
          <a:schemeClr val="tx1"/>
        </a:solidFill>
        <a:latin typeface="Times New Roman" pitchFamily="16" charset="0"/>
        <a:ea typeface="方正明體" charset="0"/>
        <a:cs typeface="方正明體" charset="0"/>
      </a:defRPr>
    </a:lvl8pPr>
    <a:lvl9pPr marL="3657600" algn="l" defTabSz="914400" rtl="0" eaLnBrk="1" latinLnBrk="0" hangingPunct="1">
      <a:defRPr sz="2400" kern="1200">
        <a:solidFill>
          <a:schemeClr val="tx1"/>
        </a:solidFill>
        <a:latin typeface="Times New Roman" pitchFamily="16" charset="0"/>
        <a:ea typeface="方正明體" charset="0"/>
        <a:cs typeface="方正明體"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01" autoAdjust="0"/>
  </p:normalViewPr>
  <p:slideViewPr>
    <p:cSldViewPr>
      <p:cViewPr varScale="1">
        <p:scale>
          <a:sx n="92" d="100"/>
          <a:sy n="92" d="100"/>
        </p:scale>
        <p:origin x="-187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504"/>
        <p:guide pos="196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
          <p:cNvSpPr>
            <a:spLocks noGrp="1" noRot="1" noChangeAspect="1" noChangeArrowheads="1"/>
          </p:cNvSpPr>
          <p:nvPr>
            <p:ph type="sldImg"/>
          </p:nvPr>
        </p:nvSpPr>
        <p:spPr bwMode="auto">
          <a:xfrm>
            <a:off x="1296988" y="893763"/>
            <a:ext cx="42862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0" name="Rectangle 2"/>
          <p:cNvSpPr>
            <a:spLocks noGrp="1" noChangeArrowheads="1"/>
          </p:cNvSpPr>
          <p:nvPr>
            <p:ph type="body"/>
          </p:nvPr>
        </p:nvSpPr>
        <p:spPr bwMode="auto">
          <a:xfrm>
            <a:off x="1065213" y="4422775"/>
            <a:ext cx="4756150" cy="3568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421576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33795" name="Rectangle 2"/>
          <p:cNvSpPr>
            <a:spLocks noGrp="1" noChangeArrowheads="1"/>
          </p:cNvSpPr>
          <p:nvPr>
            <p:ph type="body" idx="1"/>
          </p:nvPr>
        </p:nvSpPr>
        <p:spPr>
          <a:xfrm>
            <a:off x="1065213" y="4422775"/>
            <a:ext cx="4757737" cy="3571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3011"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dirty="0" smtClean="0"/>
              <a:t>Radiance is the physical quantity related to light intensity: the power of the light, spreading out in some solid angle, over some area. Luminance is a photometric quantity which is basically the effect of radiance on our eyes. Its a single scalar: the integration of radiance, weighted with this curve, which describes how efficiently different wavelengths of light can trigger the cone receptors in our eyes. Because luminance is a weighted integral of radiance, there is a nice linear relationship between the two. </a:t>
            </a:r>
          </a:p>
          <a:p>
            <a:r>
              <a:rPr lang="en-US" altLang="en-US" dirty="0" smtClean="0"/>
              <a:t>Brightness, on the other hand, is the subjective visual experience of luminance. Roughly, it is the effect of luminance on the brain. Because its a subjective quantity, the relationship to luminance is non-linear, approximately a cube root. </a:t>
            </a:r>
          </a:p>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5059"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smtClean="0"/>
              <a:t>Clear demonstration that perceived intensity is not a simple function of intensity.  Note that the HVS tends to undershoot or overshoot around the boundary of regions of different intensities.  Note here that Mach band effect where the perceived intensity varies at the boundary even though each band is a constant intensity.</a:t>
            </a:r>
          </a:p>
          <a:p>
            <a:r>
              <a:rPr lang="en-US" altLang="en-US" smtClean="0"/>
              <a:t>Named after Ernst Mach who first described this phenomena in 1865.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6083"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9155"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mtClean="0"/>
              <a:t>- region’s perceived brightness does not depend simply on its intensity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smtClean="0"/>
              <a:t>Background varies from dark on lhs to bright on rhs.  Middle bar is constant grey but is perceived as going from bright to dark.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7107"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mtClean="0"/>
              <a:t>This phenomenon is similar to the phenomenon of simultaneous contrast and Mach bands, but differs from it in two important respects.</a:t>
            </a:r>
          </a:p>
          <a:p>
            <a:r>
              <a:rPr lang="en-US" altLang="en-US" smtClean="0"/>
              <a:t>1) In Mach bands, the effect is seen only on areas that are close to the intensity gradient. In the Craik–O'Brien–Cornsweet illusion, a very small area (the central "edge") affects the perception of entire large areas, portions of which are distant from the edge.</a:t>
            </a:r>
          </a:p>
          <a:p>
            <a:r>
              <a:rPr lang="en-US" altLang="en-US" smtClean="0"/>
              <a:t>2) In the Cornsweet illusion, the region adjacent to the light part of the edge appears lighter, and the region adjacent to the dark part of the edge appears darker, just the opposite of the usual contrast effects.</a:t>
            </a:r>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1203"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2227"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34819"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z="900" dirty="0" smtClean="0"/>
              <a:t>Cornea: transparent layer forming the front of the eye; covers iris and pupil and is continuous with the sclera; Purposes: shields eye from dust/germs/UV and controls/focuses incoming light (responsible for ~70% of eye’s total focusing power) along with the lens.  Note: impact of </a:t>
            </a:r>
            <a:r>
              <a:rPr lang="en-US" altLang="en-US" sz="900" dirty="0" err="1" smtClean="0"/>
              <a:t>keratoconus</a:t>
            </a:r>
            <a:endParaRPr lang="en-US" altLang="en-US" sz="900" dirty="0" smtClean="0"/>
          </a:p>
          <a:p>
            <a:endParaRPr lang="en-US" altLang="en-US" sz="900" dirty="0" smtClean="0"/>
          </a:p>
          <a:p>
            <a:r>
              <a:rPr lang="en-US" altLang="en-US" sz="900" dirty="0" smtClean="0"/>
              <a:t>Lens: changes shape to focus light onto the retina; cataracts are opacities of the lens; presbyopia – age-related loss of accommodation; controls roughly 1/3 of refractive power</a:t>
            </a:r>
          </a:p>
          <a:p>
            <a:endParaRPr lang="en-US" altLang="en-US" sz="900" dirty="0" smtClean="0"/>
          </a:p>
          <a:p>
            <a:r>
              <a:rPr lang="en-US" altLang="en-US" sz="900" dirty="0" smtClean="0"/>
              <a:t>Iris: controls diameter of the pupil; defines the ‘eye color’; aperture at the </a:t>
            </a:r>
            <a:r>
              <a:rPr lang="en-US" altLang="en-US" sz="900" dirty="0" err="1" smtClean="0"/>
              <a:t>centre</a:t>
            </a:r>
            <a:r>
              <a:rPr lang="en-US" altLang="en-US" sz="900" dirty="0" smtClean="0"/>
              <a:t> is the pupil</a:t>
            </a:r>
          </a:p>
          <a:p>
            <a:endParaRPr lang="en-US" altLang="en-US" dirty="0" smtClean="0"/>
          </a:p>
          <a:p>
            <a:r>
              <a:rPr lang="en-US" altLang="en-US" dirty="0" smtClean="0"/>
              <a:t>Retina: light-sensitive tissue lining the inner surface of the eye; light striking the retina leads to a cascade of electrochemical events that lead to activation of various </a:t>
            </a:r>
            <a:r>
              <a:rPr lang="en-US" altLang="en-US" dirty="0" err="1" smtClean="0"/>
              <a:t>centres</a:t>
            </a:r>
            <a:r>
              <a:rPr lang="en-US" altLang="en-US" dirty="0" smtClean="0"/>
              <a:t> of the brain; cells in the retina include ‘rods’ and ‘cones’ (next slide)</a:t>
            </a:r>
          </a:p>
          <a:p>
            <a:endParaRPr lang="en-US" altLang="en-US" dirty="0" smtClean="0"/>
          </a:p>
          <a:p>
            <a:r>
              <a:rPr lang="en-US" altLang="en-US" dirty="0" smtClean="0"/>
              <a:t>Fovea: maximum acuity of vision, highest density of cones (virtually no rods)</a:t>
            </a:r>
          </a:p>
          <a:p>
            <a:endParaRPr lang="en-US" altLang="en-US" dirty="0" smtClean="0"/>
          </a:p>
          <a:p>
            <a:endParaRPr lang="en-US" altLang="en-US" dirty="0" smtClean="0"/>
          </a:p>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3251"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5299"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57347"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smtClean="0"/>
              <a:t>These are not well explained by biological theory.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buFontTx/>
              <a:buChar char="-"/>
            </a:pPr>
            <a:r>
              <a:rPr lang="en-US" altLang="en-US" smtClean="0"/>
              <a:t>Ghost dots appear at intersections, but disappear when you focus on a particular intersection.</a:t>
            </a:r>
          </a:p>
          <a:p>
            <a:pPr>
              <a:buFontTx/>
              <a:buChar char="-"/>
            </a:pPr>
            <a:r>
              <a:rPr lang="en-US" altLang="en-US" smtClean="0"/>
              <a:t>Receptive field contributes to the response of the HVS at a particular point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60419"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35843"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mtClean="0"/>
              <a:t>Rhodopsin found on rods and allows rods to be sensitive to low light conditions; with bright light, the rhodopsin breaks down but then is reconstituted with darkness; lack of rhodopsin (based on Vitamin A) leads to night blindness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36867"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37891" name="Rectangle 2"/>
          <p:cNvSpPr>
            <a:spLocks noGrp="1" noChangeArrowheads="1"/>
          </p:cNvSpPr>
          <p:nvPr>
            <p:ph type="body" idx="1"/>
          </p:nvPr>
        </p:nvSpPr>
        <p:spPr>
          <a:xfrm>
            <a:off x="1065213" y="4422775"/>
            <a:ext cx="4757737" cy="3571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“This processing does not start in the brain, but instead starts immediately in the retina itself. In fact, anatomists regard the retina as a part of the brain that is located outside it, somewhat the way you may regard your home satellite dish as an integral part of your television receiver.”</a:t>
            </a:r>
          </a:p>
          <a:p>
            <a:r>
              <a:rPr lang="en-US" altLang="en-US" dirty="0" smtClean="0"/>
              <a:t>http://thebrain.mcgill.ca/flash/d/d_02/d_02_cl/d_02_cl_vis/d_02_cl_vis.html</a:t>
            </a:r>
          </a:p>
          <a:p>
            <a:endParaRPr lang="en-US" altLang="en-US" dirty="0" smtClean="0"/>
          </a:p>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dirty="0" smtClean="0"/>
              <a:t>Brightness: intensity of light</a:t>
            </a:r>
          </a:p>
          <a:p>
            <a:pPr>
              <a:defRPr/>
            </a:pPr>
            <a:r>
              <a:rPr lang="en-US" dirty="0" smtClean="0"/>
              <a:t>Adaptation: changing </a:t>
            </a:r>
            <a:r>
              <a:rPr lang="en-US" dirty="0" err="1" smtClean="0"/>
              <a:t>wrt</a:t>
            </a:r>
            <a:r>
              <a:rPr lang="en-US" dirty="0" smtClean="0"/>
              <a:t> environmental input i.e., ‘get used to’</a:t>
            </a:r>
          </a:p>
          <a:p>
            <a:pPr>
              <a:defRPr/>
            </a:pPr>
            <a:r>
              <a:rPr lang="en-US" dirty="0" smtClean="0"/>
              <a:t>So, basically “changes in brightness due to surrounding inputs”.</a:t>
            </a:r>
          </a:p>
          <a:p>
            <a:pPr>
              <a:buFontTx/>
              <a:buChar char="-"/>
              <a:defRPr/>
            </a:pPr>
            <a:r>
              <a:rPr lang="en-US" dirty="0" smtClean="0"/>
              <a:t> Not instantaneous e.g., going from dark indoors to bright outdoors</a:t>
            </a:r>
          </a:p>
          <a:p>
            <a:pPr>
              <a:buFontTx/>
              <a:buChar char="-"/>
              <a:defRPr/>
            </a:pPr>
            <a:r>
              <a:rPr lang="en-US" dirty="0" smtClean="0"/>
              <a:t> HVS can not operate over this range simultaneously, so must change its overall sensitivity through brightness adaptation</a:t>
            </a:r>
          </a:p>
          <a:p>
            <a:pPr>
              <a:buFontTx/>
              <a:buChar char="-"/>
              <a:defRPr/>
            </a:pPr>
            <a:r>
              <a:rPr lang="en-US" dirty="0" smtClean="0"/>
              <a:t> Units are mL: </a:t>
            </a:r>
            <a:r>
              <a:rPr lang="en-US" dirty="0" err="1" smtClean="0"/>
              <a:t>milliLambert</a:t>
            </a:r>
            <a:r>
              <a:rPr lang="en-US" dirty="0" smtClean="0"/>
              <a:t>, which measures luminance, a photometric measure of the luminous intensity per unit area of light travelling in a given direction. It describes the amount of light that passes through or is emitted from a particular area, and falls within a given solid angle. The SI unit for luminance is candela per square </a:t>
            </a:r>
            <a:r>
              <a:rPr lang="en-US" dirty="0" err="1" smtClean="0"/>
              <a:t>metre</a:t>
            </a:r>
            <a:r>
              <a:rPr lang="en-US" dirty="0" smtClean="0"/>
              <a:t> (</a:t>
            </a:r>
            <a:r>
              <a:rPr lang="en-US" dirty="0" err="1" smtClean="0"/>
              <a:t>cd</a:t>
            </a:r>
            <a:r>
              <a:rPr lang="en-US" dirty="0" smtClean="0"/>
              <a:t>/m</a:t>
            </a:r>
            <a:r>
              <a:rPr lang="en-US" baseline="30000" dirty="0" smtClean="0"/>
              <a:t>2</a:t>
            </a:r>
            <a:r>
              <a:rPr lang="en-US" dirty="0" smtClean="0"/>
              <a:t>). A non-SI term for the same unit is the "nit". The CGS unit of luminance is the </a:t>
            </a:r>
            <a:r>
              <a:rPr lang="en-US" dirty="0" err="1" smtClean="0"/>
              <a:t>stilb</a:t>
            </a:r>
            <a:r>
              <a:rPr lang="en-US" dirty="0" smtClean="0"/>
              <a:t>, which is equal to one candela per square </a:t>
            </a:r>
            <a:r>
              <a:rPr lang="en-US" dirty="0" err="1" smtClean="0"/>
              <a:t>centimetre</a:t>
            </a:r>
            <a:r>
              <a:rPr lang="en-US" dirty="0" smtClean="0"/>
              <a:t> or 10 </a:t>
            </a:r>
            <a:r>
              <a:rPr lang="en-US" dirty="0" err="1" smtClean="0"/>
              <a:t>kcd</a:t>
            </a:r>
            <a:r>
              <a:rPr lang="en-US" dirty="0" smtClean="0"/>
              <a:t>/m</a:t>
            </a:r>
            <a:r>
              <a:rPr lang="en-US" baseline="30000" dirty="0" smtClean="0"/>
              <a:t>2</a:t>
            </a:r>
            <a:r>
              <a:rPr lang="en-US" dirty="0" smtClean="0"/>
              <a:t>.</a:t>
            </a:r>
          </a:p>
          <a:p>
            <a:pPr>
              <a:buFontTx/>
              <a:buChar char="-"/>
              <a:defRPr/>
            </a:pPr>
            <a:r>
              <a:rPr lang="en-US" dirty="0" smtClean="0"/>
              <a:t> </a:t>
            </a:r>
            <a:r>
              <a:rPr lang="en-US" dirty="0" err="1" smtClean="0"/>
              <a:t>Ba</a:t>
            </a:r>
            <a:r>
              <a:rPr lang="en-US" dirty="0" smtClean="0"/>
              <a:t> is an arbitrary brightness level, which implies that anything below its associated lower level, Bb, would just appear black; upper part of the curve not necessarily limited, but increasing the </a:t>
            </a:r>
            <a:r>
              <a:rPr lang="en-US" dirty="0" err="1" smtClean="0"/>
              <a:t>mL</a:t>
            </a:r>
            <a:r>
              <a:rPr lang="en-US" dirty="0" smtClean="0"/>
              <a:t> would only shift the </a:t>
            </a:r>
            <a:r>
              <a:rPr lang="en-US" dirty="0" err="1" smtClean="0"/>
              <a:t>Ba</a:t>
            </a:r>
            <a:r>
              <a:rPr lang="en-US" dirty="0" smtClean="0"/>
              <a:t> up and, in turn, shift the Bb up</a:t>
            </a:r>
          </a:p>
          <a:p>
            <a:pPr>
              <a:buFontTx/>
              <a:buChar char="-"/>
              <a:defRPr/>
            </a:pPr>
            <a:endParaRPr lang="en-US" dirty="0" smtClean="0"/>
          </a:p>
          <a:p>
            <a:pPr>
              <a:defRPr/>
            </a:pPr>
            <a:r>
              <a:rPr lang="en-US" dirty="0" smtClean="0"/>
              <a:t> </a:t>
            </a:r>
            <a:r>
              <a:rPr lang="en-US" dirty="0" err="1" smtClean="0"/>
              <a:t>scotopic</a:t>
            </a:r>
            <a:r>
              <a:rPr lang="en-US" dirty="0" smtClean="0"/>
              <a:t> vision: vision under low light conditions</a:t>
            </a:r>
          </a:p>
          <a:p>
            <a:pPr>
              <a:defRPr/>
            </a:pPr>
            <a:r>
              <a:rPr lang="en-US" dirty="0" smtClean="0"/>
              <a:t>Subjective brightness: that perceived by the human, is a logarithmic function of the light intensity on the eye</a:t>
            </a:r>
          </a:p>
          <a:p>
            <a:pPr>
              <a:defRPr/>
            </a:pPr>
            <a:r>
              <a:rPr lang="en-US" dirty="0" smtClean="0"/>
              <a:t>- Log(100) = log(10^2) = 2 (where log is base 10)</a:t>
            </a:r>
          </a:p>
          <a:p>
            <a:pPr>
              <a:buFontTx/>
              <a:buChar char="-"/>
              <a:defRPr/>
            </a:pPr>
            <a:endParaRPr lang="en-US" dirty="0" smtClean="0"/>
          </a:p>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0963"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FontTx/>
              <a:buChar char="-"/>
            </a:pPr>
            <a:endParaRPr lang="en-US" altLang="en-US" smtClean="0"/>
          </a:p>
          <a:p>
            <a:r>
              <a:rPr lang="en-US" altLang="en-US" smtClean="0"/>
              <a:t>What must del_I be set to in order for the circle to be perceived by a human observer?</a:t>
            </a:r>
          </a:p>
          <a:p>
            <a:r>
              <a:rPr lang="en-US" altLang="en-US" smtClean="0"/>
              <a:t>Ratio del_I/I is the Weber ratio (where del_I is the illumination increment discriminable 50% of the time given a certain I)</a:t>
            </a:r>
          </a:p>
          <a:p>
            <a:r>
              <a:rPr lang="en-US" altLang="en-US" smtClean="0"/>
              <a:t>Small ratio, good discrimination; large ratio, poor discrimination.</a:t>
            </a:r>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a:xfrm>
            <a:off x="1296988" y="893763"/>
            <a:ext cx="4287837" cy="3216275"/>
          </a:xfrm>
          <a:solidFill>
            <a:srgbClr val="FFFFFF"/>
          </a:solidFill>
          <a:ln>
            <a:solidFill>
              <a:srgbClr val="000000"/>
            </a:solidFill>
            <a:miter lim="800000"/>
            <a:headEnd/>
            <a:tailEnd/>
          </a:ln>
        </p:spPr>
      </p:sp>
      <p:sp>
        <p:nvSpPr>
          <p:cNvPr id="41987" name="Rectangle 2"/>
          <p:cNvSpPr>
            <a:spLocks noGrp="1" noChangeArrowheads="1"/>
          </p:cNvSpPr>
          <p:nvPr>
            <p:ph type="body" idx="1"/>
          </p:nvPr>
        </p:nvSpPr>
        <p:spPr>
          <a:xfrm>
            <a:off x="1065213" y="4422775"/>
            <a:ext cx="4757737" cy="3570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altLang="en-US" smtClean="0"/>
              <a:t>Graph shows that brightness discrimination is poor (large Weber ratio) for low levels of illumination and improves significantly (smaller Weber ratio) at high levels of illumination.</a:t>
            </a:r>
          </a:p>
          <a:p>
            <a:r>
              <a:rPr lang="en-US" altLang="en-US" smtClean="0"/>
              <a:t>Two branches show a distinction between rods (low illumination) and cones (high illumination).</a:t>
            </a:r>
          </a:p>
          <a:p>
            <a:r>
              <a:rPr lang="en-US" altLang="en-US" smtClean="0"/>
              <a:t>Note that as someone perceives a scene, the background illumination changes, so that the sensitivity to light sources changes as well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6586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79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555625"/>
            <a:ext cx="2151063"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1363" y="555625"/>
            <a:ext cx="6303962"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09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1363" y="555625"/>
            <a:ext cx="8607425" cy="1260475"/>
          </a:xfrm>
        </p:spPr>
        <p:txBody>
          <a:bodyPr/>
          <a:lstStyle/>
          <a:p>
            <a:r>
              <a:rPr lang="en-US" smtClean="0"/>
              <a:t>Click to edit Master title style</a:t>
            </a:r>
            <a:endParaRPr lang="en-US"/>
          </a:p>
        </p:txBody>
      </p:sp>
    </p:spTree>
    <p:extLst>
      <p:ext uri="{BB962C8B-B14F-4D97-AF65-F5344CB8AC3E}">
        <p14:creationId xmlns:p14="http://schemas.microsoft.com/office/powerpoint/2010/main" val="19935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9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780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1363"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1275"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47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05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178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57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659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879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6" name="AutoShape 1"/>
          <p:cNvSpPr>
            <a:spLocks noChangeArrowheads="1"/>
          </p:cNvSpPr>
          <p:nvPr/>
        </p:nvSpPr>
        <p:spPr bwMode="auto">
          <a:xfrm>
            <a:off x="404813" y="1893888"/>
            <a:ext cx="9674225" cy="5665787"/>
          </a:xfrm>
          <a:prstGeom prst="roundRect">
            <a:avLst>
              <a:gd name="adj" fmla="val 28"/>
            </a:avLst>
          </a:prstGeom>
          <a:solidFill>
            <a:srgbClr val="FFFFFF"/>
          </a:solidFill>
          <a:ln w="9525">
            <a:solidFill>
              <a:srgbClr val="C0C0C0"/>
            </a:solidFill>
            <a:round/>
            <a:headEnd/>
            <a:tailEnd/>
          </a:ln>
        </p:spPr>
        <p:txBody>
          <a:bodyPr wrap="none" anchor="ctr"/>
          <a:lstStyle/>
          <a:p>
            <a:endParaRPr lang="en-US" altLang="en-US"/>
          </a:p>
        </p:txBody>
      </p:sp>
      <p:sp>
        <p:nvSpPr>
          <p:cNvPr id="1027" name="Rectangle 2"/>
          <p:cNvSpPr>
            <a:spLocks noGrp="1" noChangeArrowheads="1"/>
          </p:cNvSpPr>
          <p:nvPr>
            <p:ph type="title"/>
          </p:nvPr>
        </p:nvSpPr>
        <p:spPr bwMode="auto">
          <a:xfrm>
            <a:off x="741363" y="555625"/>
            <a:ext cx="86074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741363" y="2101850"/>
            <a:ext cx="8607425"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9" name="AutoShape 4"/>
          <p:cNvSpPr>
            <a:spLocks noChangeArrowheads="1"/>
          </p:cNvSpPr>
          <p:nvPr/>
        </p:nvSpPr>
        <p:spPr bwMode="auto">
          <a:xfrm>
            <a:off x="0" y="0"/>
            <a:ext cx="182563" cy="919163"/>
          </a:xfrm>
          <a:prstGeom prst="roundRect">
            <a:avLst>
              <a:gd name="adj" fmla="val 875"/>
            </a:avLst>
          </a:prstGeom>
          <a:solidFill>
            <a:srgbClr val="125C8D"/>
          </a:solidFill>
          <a:ln w="9525">
            <a:solidFill>
              <a:srgbClr val="000000"/>
            </a:solidFill>
            <a:round/>
            <a:headEnd/>
            <a:tailEnd/>
          </a:ln>
        </p:spPr>
        <p:txBody>
          <a:bodyPr wrap="none" anchor="ctr"/>
          <a:lstStyle/>
          <a:p>
            <a:endParaRPr lang="en-US" altLang="en-US"/>
          </a:p>
        </p:txBody>
      </p:sp>
      <p:sp>
        <p:nvSpPr>
          <p:cNvPr id="1030" name="AutoShape 5"/>
          <p:cNvSpPr>
            <a:spLocks noChangeArrowheads="1"/>
          </p:cNvSpPr>
          <p:nvPr/>
        </p:nvSpPr>
        <p:spPr bwMode="auto">
          <a:xfrm>
            <a:off x="0" y="2381250"/>
            <a:ext cx="182563" cy="919163"/>
          </a:xfrm>
          <a:prstGeom prst="roundRect">
            <a:avLst>
              <a:gd name="adj" fmla="val 875"/>
            </a:avLst>
          </a:prstGeom>
          <a:solidFill>
            <a:srgbClr val="125C8D"/>
          </a:solidFill>
          <a:ln w="9525">
            <a:solidFill>
              <a:srgbClr val="000000"/>
            </a:solidFill>
            <a:round/>
            <a:headEnd/>
            <a:tailEnd/>
          </a:ln>
        </p:spPr>
        <p:txBody>
          <a:bodyPr wrap="none" anchor="ctr"/>
          <a:lstStyle/>
          <a:p>
            <a:endParaRPr lang="en-US" altLang="en-US"/>
          </a:p>
        </p:txBody>
      </p:sp>
      <p:sp>
        <p:nvSpPr>
          <p:cNvPr id="1031" name="AutoShape 6"/>
          <p:cNvSpPr>
            <a:spLocks noChangeArrowheads="1"/>
          </p:cNvSpPr>
          <p:nvPr/>
        </p:nvSpPr>
        <p:spPr bwMode="auto">
          <a:xfrm>
            <a:off x="0" y="1168400"/>
            <a:ext cx="182563" cy="919163"/>
          </a:xfrm>
          <a:prstGeom prst="roundRect">
            <a:avLst>
              <a:gd name="adj" fmla="val 875"/>
            </a:avLst>
          </a:prstGeom>
          <a:solidFill>
            <a:srgbClr val="125C8D"/>
          </a:solidFill>
          <a:ln w="9525">
            <a:solidFill>
              <a:srgbClr val="000000"/>
            </a:solidFill>
            <a:round/>
            <a:headEnd/>
            <a:tailEnd/>
          </a:ln>
        </p:spPr>
        <p:txBody>
          <a:bodyPr wrap="none" anchor="ctr"/>
          <a:lstStyle/>
          <a:p>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333333"/>
          </a:solidFill>
          <a:latin typeface="Arial" charset="0"/>
          <a:ea typeface="方正明體" charset="0"/>
          <a:cs typeface="方正明體" charset="0"/>
        </a:defRPr>
      </a:lvl9pPr>
    </p:titleStyle>
    <p:bodyStyle>
      <a:lvl1pPr marL="342900" indent="-342900" algn="l" defTabSz="449263" rtl="0" eaLnBrk="0" fontAlgn="base" hangingPunct="0">
        <a:lnSpc>
          <a:spcPct val="93000"/>
        </a:lnSpc>
        <a:spcBef>
          <a:spcPct val="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1/1e/Gradient-optical-illusion.sv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741363" y="555625"/>
            <a:ext cx="8609012"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SYDE 575: Image Processing</a:t>
            </a:r>
          </a:p>
        </p:txBody>
      </p:sp>
      <p:sp>
        <p:nvSpPr>
          <p:cNvPr id="2051" name="Rectangle 2"/>
          <p:cNvSpPr>
            <a:spLocks noGrp="1" noChangeArrowheads="1"/>
          </p:cNvSpPr>
          <p:nvPr>
            <p:ph type="subTitle" idx="4294967295"/>
          </p:nvPr>
        </p:nvSpPr>
        <p:spPr>
          <a:xfrm>
            <a:off x="741363" y="2101850"/>
            <a:ext cx="8609012" cy="4762500"/>
          </a:xfrm>
        </p:spPr>
        <p:txBody>
          <a:bodyPr tIns="20160" anchor="ctr"/>
          <a:lstStyle/>
          <a:p>
            <a:pPr marL="0" indent="0" algn="ctr" eaLnBrk="1">
              <a:lnSpc>
                <a:spcPct val="95000"/>
              </a:lnSpc>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latin typeface="Times New Roman" pitchFamily="16" charset="0"/>
              </a:rPr>
              <a:t>Human Vision System</a:t>
            </a:r>
          </a:p>
          <a:p>
            <a:pPr marL="0" indent="0" algn="ctr" eaLnBrk="1">
              <a:lnSpc>
                <a:spcPct val="95000"/>
              </a:lnSpc>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mtClean="0">
              <a:latin typeface="Times New Roman" pitchFamily="16" charset="0"/>
            </a:endParaRPr>
          </a:p>
          <a:p>
            <a:pPr marL="0" indent="0" algn="ctr" eaLnBrk="1">
              <a:lnSpc>
                <a:spcPct val="95000"/>
              </a:lnSpc>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latin typeface="Times New Roman" pitchFamily="16" charset="0"/>
              </a:rPr>
              <a:t>Textbook 2.1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Weber Ratio</a:t>
            </a:r>
          </a:p>
        </p:txBody>
      </p:sp>
      <p:sp>
        <p:nvSpPr>
          <p:cNvPr id="11267" name="Text Box 2"/>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160588"/>
            <a:ext cx="56007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What does it mean?</a:t>
            </a:r>
          </a:p>
        </p:txBody>
      </p:sp>
      <p:sp>
        <p:nvSpPr>
          <p:cNvPr id="12291"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Brightness discrimination poor (large Weber ratio) at low levels of illumination</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Brightness discrimination improves (small Weber ratio) at high levels of illumination</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Reflects fact that dim-light vision carried out by rods, while bright-light vision carried out by cones.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Color vs. Luminance Sensitivity</a:t>
            </a:r>
          </a:p>
        </p:txBody>
      </p:sp>
      <p:sp>
        <p:nvSpPr>
          <p:cNvPr id="14339"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Human vision system is less sensitive to changes in chrominance (color) than luminance</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405188"/>
            <a:ext cx="4519613"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3419475"/>
            <a:ext cx="45196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2" name="Text Box 5"/>
          <p:cNvSpPr txBox="1">
            <a:spLocks noChangeArrowheads="1"/>
          </p:cNvSpPr>
          <p:nvPr/>
        </p:nvSpPr>
        <p:spPr bwMode="auto">
          <a:xfrm>
            <a:off x="6156325" y="6877050"/>
            <a:ext cx="25193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¼ color information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Mach Band</a:t>
            </a:r>
          </a:p>
        </p:txBody>
      </p:sp>
      <p:pic>
        <p:nvPicPr>
          <p:cNvPr id="133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179638"/>
            <a:ext cx="4319587"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600" y="2719388"/>
            <a:ext cx="1560513"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2"/>
          <p:cNvSpPr txBox="1">
            <a:spLocks noChangeArrowheads="1"/>
          </p:cNvSpPr>
          <p:nvPr/>
        </p:nvSpPr>
        <p:spPr bwMode="auto">
          <a:xfrm>
            <a:off x="6107113" y="7056438"/>
            <a:ext cx="37798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Lateral Inhibition</a:t>
            </a:r>
            <a:endParaRPr lang="en-US" altLang="en-US" dirty="0" smtClean="0"/>
          </a:p>
        </p:txBody>
      </p:sp>
      <p:sp>
        <p:nvSpPr>
          <p:cNvPr id="15363"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Receptive field of </a:t>
            </a:r>
            <a:r>
              <a:rPr lang="en-US" altLang="en-US" sz="2400" dirty="0" smtClean="0"/>
              <a:t>retina organized </a:t>
            </a:r>
            <a:r>
              <a:rPr lang="en-US" altLang="en-US" sz="2400" dirty="0" smtClean="0"/>
              <a:t>for contrast detection (discontinuities in distribution of light)</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Centre (lateral excitation) and surround regions (lateral inhibition) respond oppositely to light</a:t>
            </a:r>
          </a:p>
        </p:txBody>
      </p:sp>
      <p:sp>
        <p:nvSpPr>
          <p:cNvPr id="15364" name="Oval 3"/>
          <p:cNvSpPr>
            <a:spLocks noChangeArrowheads="1"/>
          </p:cNvSpPr>
          <p:nvPr/>
        </p:nvSpPr>
        <p:spPr bwMode="auto">
          <a:xfrm>
            <a:off x="1619250" y="3646488"/>
            <a:ext cx="3240088" cy="3240087"/>
          </a:xfrm>
          <a:prstGeom prst="ellipse">
            <a:avLst/>
          </a:prstGeom>
          <a:solidFill>
            <a:srgbClr val="00B8FF">
              <a:alpha val="50195"/>
            </a:srgbClr>
          </a:solidFill>
          <a:ln w="9525">
            <a:solidFill>
              <a:srgbClr val="000000"/>
            </a:solidFill>
            <a:round/>
            <a:headEnd/>
            <a:tailEnd/>
          </a:ln>
        </p:spPr>
        <p:txBody>
          <a:bodyPr wrap="none" anchor="ctr"/>
          <a:lstStyle/>
          <a:p>
            <a:endParaRPr lang="en-US" altLang="en-US"/>
          </a:p>
        </p:txBody>
      </p:sp>
      <p:sp>
        <p:nvSpPr>
          <p:cNvPr id="15365" name="Oval 4"/>
          <p:cNvSpPr>
            <a:spLocks noChangeArrowheads="1"/>
          </p:cNvSpPr>
          <p:nvPr/>
        </p:nvSpPr>
        <p:spPr bwMode="auto">
          <a:xfrm>
            <a:off x="2519363" y="4500563"/>
            <a:ext cx="1439862" cy="1439862"/>
          </a:xfrm>
          <a:prstGeom prst="ellipse">
            <a:avLst/>
          </a:prstGeom>
          <a:solidFill>
            <a:srgbClr val="FFFF66">
              <a:alpha val="50195"/>
            </a:srgbClr>
          </a:solidFill>
          <a:ln w="9525">
            <a:solidFill>
              <a:srgbClr val="000000"/>
            </a:solidFill>
            <a:round/>
            <a:headEnd/>
            <a:tailEnd/>
          </a:ln>
        </p:spPr>
        <p:txBody>
          <a:bodyPr wrap="none" anchor="ctr"/>
          <a:lstStyle/>
          <a:p>
            <a:endParaRPr lang="en-US" altLang="en-US"/>
          </a:p>
        </p:txBody>
      </p:sp>
      <p:sp>
        <p:nvSpPr>
          <p:cNvPr id="15366" name="Line 5"/>
          <p:cNvSpPr>
            <a:spLocks noChangeShapeType="1"/>
          </p:cNvSpPr>
          <p:nvPr/>
        </p:nvSpPr>
        <p:spPr bwMode="auto">
          <a:xfrm>
            <a:off x="3060700" y="5219700"/>
            <a:ext cx="3603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Line 6"/>
          <p:cNvSpPr>
            <a:spLocks noChangeShapeType="1"/>
          </p:cNvSpPr>
          <p:nvPr/>
        </p:nvSpPr>
        <p:spPr bwMode="auto">
          <a:xfrm>
            <a:off x="3240088" y="5040313"/>
            <a:ext cx="1587" cy="360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7"/>
          <p:cNvSpPr>
            <a:spLocks noChangeShapeType="1"/>
          </p:cNvSpPr>
          <p:nvPr/>
        </p:nvSpPr>
        <p:spPr bwMode="auto">
          <a:xfrm>
            <a:off x="3060700" y="4140200"/>
            <a:ext cx="3603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8"/>
          <p:cNvSpPr>
            <a:spLocks noChangeShapeType="1"/>
          </p:cNvSpPr>
          <p:nvPr/>
        </p:nvSpPr>
        <p:spPr bwMode="auto">
          <a:xfrm>
            <a:off x="3060700" y="6335713"/>
            <a:ext cx="3603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9"/>
          <p:cNvSpPr>
            <a:spLocks noChangeShapeType="1"/>
          </p:cNvSpPr>
          <p:nvPr/>
        </p:nvSpPr>
        <p:spPr bwMode="auto">
          <a:xfrm>
            <a:off x="3419475" y="3646488"/>
            <a:ext cx="45005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10"/>
          <p:cNvSpPr>
            <a:spLocks noChangeShapeType="1"/>
          </p:cNvSpPr>
          <p:nvPr/>
        </p:nvSpPr>
        <p:spPr bwMode="auto">
          <a:xfrm>
            <a:off x="3419475" y="6886575"/>
            <a:ext cx="45005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11"/>
          <p:cNvSpPr>
            <a:spLocks noChangeShapeType="1"/>
          </p:cNvSpPr>
          <p:nvPr/>
        </p:nvSpPr>
        <p:spPr bwMode="auto">
          <a:xfrm>
            <a:off x="3419475" y="4511675"/>
            <a:ext cx="45005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12"/>
          <p:cNvSpPr>
            <a:spLocks noChangeShapeType="1"/>
          </p:cNvSpPr>
          <p:nvPr/>
        </p:nvSpPr>
        <p:spPr bwMode="auto">
          <a:xfrm>
            <a:off x="3419475" y="5951538"/>
            <a:ext cx="45005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13"/>
          <p:cNvSpPr>
            <a:spLocks noChangeShapeType="1"/>
          </p:cNvSpPr>
          <p:nvPr/>
        </p:nvSpPr>
        <p:spPr bwMode="auto">
          <a:xfrm>
            <a:off x="7199313" y="3419475"/>
            <a:ext cx="1587" cy="37798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Freeform 14"/>
          <p:cNvSpPr>
            <a:spLocks noChangeArrowheads="1"/>
          </p:cNvSpPr>
          <p:nvPr/>
        </p:nvSpPr>
        <p:spPr bwMode="auto">
          <a:xfrm>
            <a:off x="7199313" y="3646488"/>
            <a:ext cx="720725" cy="863600"/>
          </a:xfrm>
          <a:custGeom>
            <a:avLst/>
            <a:gdLst>
              <a:gd name="T0" fmla="*/ 0 w 2001"/>
              <a:gd name="T1" fmla="*/ 0 h 2401"/>
              <a:gd name="T2" fmla="*/ 0 w 2001"/>
              <a:gd name="T3" fmla="*/ 2147483647 h 2401"/>
              <a:gd name="T4" fmla="*/ 0 60000 65536"/>
              <a:gd name="T5" fmla="*/ 0 60000 65536"/>
              <a:gd name="T6" fmla="*/ 0 w 2001"/>
              <a:gd name="T7" fmla="*/ 0 h 2401"/>
              <a:gd name="T8" fmla="*/ 2001 w 2001"/>
              <a:gd name="T9" fmla="*/ 2401 h 2401"/>
            </a:gdLst>
            <a:ahLst/>
            <a:cxnLst>
              <a:cxn ang="T4">
                <a:pos x="T0" y="T1"/>
              </a:cxn>
              <a:cxn ang="T5">
                <a:pos x="T2" y="T3"/>
              </a:cxn>
            </a:cxnLst>
            <a:rect l="T6" t="T7" r="T8" b="T9"/>
            <a:pathLst>
              <a:path w="2001" h="2401">
                <a:moveTo>
                  <a:pt x="0" y="0"/>
                </a:moveTo>
                <a:cubicBezTo>
                  <a:pt x="2000" y="1369"/>
                  <a:pt x="0" y="2400"/>
                  <a:pt x="0" y="24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6" name="Freeform 15"/>
          <p:cNvSpPr>
            <a:spLocks noChangeArrowheads="1"/>
          </p:cNvSpPr>
          <p:nvPr/>
        </p:nvSpPr>
        <p:spPr bwMode="auto">
          <a:xfrm>
            <a:off x="7199313" y="5986463"/>
            <a:ext cx="720725" cy="863600"/>
          </a:xfrm>
          <a:custGeom>
            <a:avLst/>
            <a:gdLst>
              <a:gd name="T0" fmla="*/ 0 w 2001"/>
              <a:gd name="T1" fmla="*/ 0 h 2401"/>
              <a:gd name="T2" fmla="*/ 0 w 2001"/>
              <a:gd name="T3" fmla="*/ 2147483647 h 2401"/>
              <a:gd name="T4" fmla="*/ 0 60000 65536"/>
              <a:gd name="T5" fmla="*/ 0 60000 65536"/>
              <a:gd name="T6" fmla="*/ 0 w 2001"/>
              <a:gd name="T7" fmla="*/ 0 h 2401"/>
              <a:gd name="T8" fmla="*/ 2001 w 2001"/>
              <a:gd name="T9" fmla="*/ 2401 h 2401"/>
            </a:gdLst>
            <a:ahLst/>
            <a:cxnLst>
              <a:cxn ang="T4">
                <a:pos x="T0" y="T1"/>
              </a:cxn>
              <a:cxn ang="T5">
                <a:pos x="T2" y="T3"/>
              </a:cxn>
            </a:cxnLst>
            <a:rect l="T6" t="T7" r="T8" b="T9"/>
            <a:pathLst>
              <a:path w="2001" h="2401">
                <a:moveTo>
                  <a:pt x="0" y="0"/>
                </a:moveTo>
                <a:cubicBezTo>
                  <a:pt x="2000" y="1369"/>
                  <a:pt x="0" y="2400"/>
                  <a:pt x="0" y="24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7" name="Freeform 16"/>
          <p:cNvSpPr>
            <a:spLocks noChangeArrowheads="1"/>
          </p:cNvSpPr>
          <p:nvPr/>
        </p:nvSpPr>
        <p:spPr bwMode="auto">
          <a:xfrm>
            <a:off x="3240088" y="4511675"/>
            <a:ext cx="3960812" cy="1439863"/>
          </a:xfrm>
          <a:custGeom>
            <a:avLst/>
            <a:gdLst>
              <a:gd name="T0" fmla="*/ 2147483647 w 11001"/>
              <a:gd name="T1" fmla="*/ 0 h 4001"/>
              <a:gd name="T2" fmla="*/ 2147483647 w 11001"/>
              <a:gd name="T3" fmla="*/ 2147483647 h 4001"/>
              <a:gd name="T4" fmla="*/ 0 60000 65536"/>
              <a:gd name="T5" fmla="*/ 0 60000 65536"/>
              <a:gd name="T6" fmla="*/ 0 w 11001"/>
              <a:gd name="T7" fmla="*/ 0 h 4001"/>
              <a:gd name="T8" fmla="*/ 11001 w 11001"/>
              <a:gd name="T9" fmla="*/ 4001 h 4001"/>
            </a:gdLst>
            <a:ahLst/>
            <a:cxnLst>
              <a:cxn ang="T4">
                <a:pos x="T0" y="T1"/>
              </a:cxn>
              <a:cxn ang="T5">
                <a:pos x="T2" y="T3"/>
              </a:cxn>
            </a:cxnLst>
            <a:rect l="T6" t="T7" r="T8" b="T9"/>
            <a:pathLst>
              <a:path w="11001" h="4001">
                <a:moveTo>
                  <a:pt x="11000" y="0"/>
                </a:moveTo>
                <a:cubicBezTo>
                  <a:pt x="0" y="1969"/>
                  <a:pt x="11000" y="4000"/>
                  <a:pt x="11000" y="400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Text Box 17"/>
          <p:cNvSpPr txBox="1">
            <a:spLocks noChangeArrowheads="1"/>
          </p:cNvSpPr>
          <p:nvPr/>
        </p:nvSpPr>
        <p:spPr bwMode="auto">
          <a:xfrm>
            <a:off x="6480175" y="7199313"/>
            <a:ext cx="19796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Neuron activity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smtClean="0"/>
              <a:t>Simultaneous Contrast – Ex. 1</a:t>
            </a:r>
            <a:endParaRPr lang="en-US" altLang="en-US" dirty="0" smtClean="0"/>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700338"/>
            <a:ext cx="820102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6" name="Text Box 3"/>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Simultaneous Contrast Ex.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625" y="4170652"/>
            <a:ext cx="5676900" cy="623308"/>
          </a:xfrm>
        </p:spPr>
      </p:pic>
    </p:spTree>
    <p:extLst>
      <p:ext uri="{BB962C8B-B14F-4D97-AF65-F5344CB8AC3E}">
        <p14:creationId xmlns:p14="http://schemas.microsoft.com/office/powerpoint/2010/main" val="245748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Simultaneous </a:t>
            </a:r>
            <a:r>
              <a:rPr lang="en-US" altLang="en-US" dirty="0" smtClean="0"/>
              <a:t>Contrast Ex. 2</a:t>
            </a:r>
            <a:endParaRPr lang="en-US" altLang="en-US" dirty="0" smtClean="0"/>
          </a:p>
        </p:txBody>
      </p:sp>
      <p:pic>
        <p:nvPicPr>
          <p:cNvPr id="19459" name="Picture 2" descr="File:Gradient-optical-illusion.sv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766888" y="2101850"/>
            <a:ext cx="6556375" cy="4760913"/>
          </a:xfrm>
        </p:spPr>
      </p:pic>
      <p:sp>
        <p:nvSpPr>
          <p:cNvPr id="19460" name="Text Box 2"/>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Wikipedia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err="1" smtClean="0"/>
              <a:t>Cornsweet</a:t>
            </a:r>
            <a:r>
              <a:rPr lang="en-US" altLang="en-US" dirty="0" smtClean="0"/>
              <a:t> Effect – Perception of Large Areas</a:t>
            </a:r>
            <a:endParaRPr lang="en-US" altLang="en-US" dirty="0" smtClean="0"/>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2225675"/>
            <a:ext cx="5613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dirty="0" err="1" smtClean="0"/>
              <a:t>Cornsweet</a:t>
            </a:r>
            <a:r>
              <a:rPr lang="en-US" altLang="en-US" dirty="0" smtClean="0"/>
              <a:t> Effect</a:t>
            </a:r>
            <a:endParaRPr lang="en-US" altLang="en-US" dirty="0" smtClean="0"/>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2225675"/>
            <a:ext cx="5613400"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2" name="AutoShape 3"/>
          <p:cNvSpPr>
            <a:spLocks noChangeArrowheads="1"/>
          </p:cNvSpPr>
          <p:nvPr/>
        </p:nvSpPr>
        <p:spPr bwMode="auto">
          <a:xfrm>
            <a:off x="4679950" y="1979613"/>
            <a:ext cx="1079500" cy="5400675"/>
          </a:xfrm>
          <a:prstGeom prst="roundRect">
            <a:avLst>
              <a:gd name="adj" fmla="val 144"/>
            </a:avLst>
          </a:prstGeom>
          <a:solidFill>
            <a:srgbClr val="000000">
              <a:alpha val="50195"/>
            </a:srgbClr>
          </a:solidFill>
          <a:ln w="9525">
            <a:solidFill>
              <a:srgbClr val="000000"/>
            </a:solidFill>
            <a:round/>
            <a:headEnd/>
            <a:tailEnd/>
          </a:ln>
        </p:spPr>
        <p:txBody>
          <a:bodyPr wrap="none" anchor="ctr"/>
          <a:lstStyle/>
          <a:p>
            <a:endParaRPr lang="en-US" altLang="en-US"/>
          </a:p>
        </p:txBody>
      </p:sp>
      <p:sp>
        <p:nvSpPr>
          <p:cNvPr id="17413" name="AutoShape 4"/>
          <p:cNvSpPr>
            <a:spLocks noChangeArrowheads="1"/>
          </p:cNvSpPr>
          <p:nvPr/>
        </p:nvSpPr>
        <p:spPr bwMode="auto">
          <a:xfrm>
            <a:off x="4679950" y="1979613"/>
            <a:ext cx="1079500" cy="5400675"/>
          </a:xfrm>
          <a:prstGeom prst="roundRect">
            <a:avLst>
              <a:gd name="adj" fmla="val 144"/>
            </a:avLst>
          </a:prstGeom>
          <a:solidFill>
            <a:srgbClr val="000000">
              <a:alpha val="50195"/>
            </a:srgbClr>
          </a:solidFill>
          <a:ln w="9525">
            <a:solidFill>
              <a:srgbClr val="000000"/>
            </a:solidFill>
            <a:round/>
            <a:headEnd/>
            <a:tailEnd/>
          </a:ln>
        </p:spPr>
        <p:txBody>
          <a:bodyPr wrap="none" anchor="ctr"/>
          <a:lstStyle/>
          <a:p>
            <a:endParaRPr lang="en-US" altLang="en-US"/>
          </a:p>
        </p:txBody>
      </p:sp>
      <p:sp>
        <p:nvSpPr>
          <p:cNvPr id="17414" name="AutoShape 5"/>
          <p:cNvSpPr>
            <a:spLocks noChangeArrowheads="1"/>
          </p:cNvSpPr>
          <p:nvPr/>
        </p:nvSpPr>
        <p:spPr bwMode="auto">
          <a:xfrm>
            <a:off x="4679950" y="1979613"/>
            <a:ext cx="1079500" cy="5400675"/>
          </a:xfrm>
          <a:prstGeom prst="roundRect">
            <a:avLst>
              <a:gd name="adj" fmla="val 144"/>
            </a:avLst>
          </a:prstGeom>
          <a:solidFill>
            <a:srgbClr val="000000">
              <a:alpha val="50195"/>
            </a:srgbClr>
          </a:solidFill>
          <a:ln w="9525">
            <a:solidFill>
              <a:srgbClr val="000000"/>
            </a:solidFill>
            <a:round/>
            <a:headEnd/>
            <a:tailEnd/>
          </a:ln>
        </p:spPr>
        <p:txBody>
          <a:bodyPr wrap="none" anchor="ctr"/>
          <a:lstStyle/>
          <a:p>
            <a:endParaRPr lang="en-US" altLang="en-US"/>
          </a:p>
        </p:txBody>
      </p:sp>
      <p:sp>
        <p:nvSpPr>
          <p:cNvPr id="17415" name="AutoShape 6"/>
          <p:cNvSpPr>
            <a:spLocks noChangeArrowheads="1"/>
          </p:cNvSpPr>
          <p:nvPr/>
        </p:nvSpPr>
        <p:spPr bwMode="auto">
          <a:xfrm>
            <a:off x="4679950" y="1979613"/>
            <a:ext cx="1079500" cy="5400675"/>
          </a:xfrm>
          <a:prstGeom prst="roundRect">
            <a:avLst>
              <a:gd name="adj" fmla="val 144"/>
            </a:avLst>
          </a:prstGeom>
          <a:solidFill>
            <a:srgbClr val="000000">
              <a:alpha val="50195"/>
            </a:srgbClr>
          </a:solidFill>
          <a:ln w="9525">
            <a:solidFill>
              <a:srgbClr val="000000"/>
            </a:solidFill>
            <a:round/>
            <a:headEnd/>
            <a:tailEnd/>
          </a:ln>
        </p:spPr>
        <p:txBody>
          <a:bodyPr wrap="none" anchor="ctr"/>
          <a:lstStyle/>
          <a:p>
            <a:endParaRPr lang="en-US"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Human Eye</a:t>
            </a:r>
          </a:p>
        </p:txBody>
      </p:sp>
      <p:pic>
        <p:nvPicPr>
          <p:cNvPr id="307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313" y="1979613"/>
            <a:ext cx="4625975"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6" name="Text Box 3"/>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Spatial Contrast Sensitivity</a:t>
            </a:r>
          </a:p>
        </p:txBody>
      </p:sp>
      <p:sp>
        <p:nvSpPr>
          <p:cNvPr id="20483"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Size of </a:t>
            </a:r>
            <a:r>
              <a:rPr lang="en-US" altLang="en-US" sz="2400" dirty="0" smtClean="0"/>
              <a:t>retina’s receptive </a:t>
            </a:r>
            <a:r>
              <a:rPr lang="en-US" altLang="en-US" sz="2400" dirty="0" smtClean="0"/>
              <a:t>field controls spatial frequency sensitivity</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Small receptive fields</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Sensitive to high spatial frequencies</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Responsible for fine detail</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Large receptive fields</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Sensitive to low spatial frequencies</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Responsible for coarse detail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Sine Wave Grating</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700338"/>
            <a:ext cx="28368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700338"/>
            <a:ext cx="283686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938" y="2700338"/>
            <a:ext cx="28368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10" name="Text Box 5"/>
          <p:cNvSpPr txBox="1">
            <a:spLocks noChangeArrowheads="1"/>
          </p:cNvSpPr>
          <p:nvPr/>
        </p:nvSpPr>
        <p:spPr bwMode="auto">
          <a:xfrm>
            <a:off x="1619250" y="5940425"/>
            <a:ext cx="9001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Lst>
              <a:defRPr sz="2400">
                <a:solidFill>
                  <a:schemeClr val="tx1"/>
                </a:solidFill>
                <a:latin typeface="Times New Roman" pitchFamily="16" charset="0"/>
                <a:ea typeface="方正明體" charset="0"/>
                <a:cs typeface="方正明體" charset="0"/>
              </a:defRPr>
            </a:lvl1pPr>
            <a:lvl2pPr eaLnBrk="0">
              <a:tabLst>
                <a:tab pos="723900" algn="l"/>
              </a:tabLst>
              <a:defRPr sz="2400">
                <a:solidFill>
                  <a:schemeClr val="tx1"/>
                </a:solidFill>
                <a:latin typeface="Times New Roman" pitchFamily="16" charset="0"/>
                <a:ea typeface="方正明體" charset="0"/>
                <a:cs typeface="方正明體" charset="0"/>
              </a:defRPr>
            </a:lvl2pPr>
            <a:lvl3pPr eaLnBrk="0">
              <a:tabLst>
                <a:tab pos="723900" algn="l"/>
              </a:tabLst>
              <a:defRPr sz="2400">
                <a:solidFill>
                  <a:schemeClr val="tx1"/>
                </a:solidFill>
                <a:latin typeface="Times New Roman" pitchFamily="16" charset="0"/>
                <a:ea typeface="方正明體" charset="0"/>
                <a:cs typeface="方正明體" charset="0"/>
              </a:defRPr>
            </a:lvl3pPr>
            <a:lvl4pPr eaLnBrk="0">
              <a:tabLst>
                <a:tab pos="723900" algn="l"/>
              </a:tabLst>
              <a:defRPr sz="2400">
                <a:solidFill>
                  <a:schemeClr val="tx1"/>
                </a:solidFill>
                <a:latin typeface="Times New Roman" pitchFamily="16" charset="0"/>
                <a:ea typeface="方正明體" charset="0"/>
                <a:cs typeface="方正明體" charset="0"/>
              </a:defRPr>
            </a:lvl4pPr>
            <a:lvl5pPr eaLnBrk="0">
              <a:tabLst>
                <a:tab pos="7239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8 cycles/deg</a:t>
            </a:r>
          </a:p>
        </p:txBody>
      </p:sp>
      <p:sp>
        <p:nvSpPr>
          <p:cNvPr id="21511" name="Text Box 6"/>
          <p:cNvSpPr txBox="1">
            <a:spLocks noChangeArrowheads="1"/>
          </p:cNvSpPr>
          <p:nvPr/>
        </p:nvSpPr>
        <p:spPr bwMode="auto">
          <a:xfrm>
            <a:off x="4500563" y="5940425"/>
            <a:ext cx="9001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Lst>
              <a:defRPr sz="2400">
                <a:solidFill>
                  <a:schemeClr val="tx1"/>
                </a:solidFill>
                <a:latin typeface="Times New Roman" pitchFamily="16" charset="0"/>
                <a:ea typeface="方正明體" charset="0"/>
                <a:cs typeface="方正明體" charset="0"/>
              </a:defRPr>
            </a:lvl1pPr>
            <a:lvl2pPr eaLnBrk="0">
              <a:tabLst>
                <a:tab pos="723900" algn="l"/>
              </a:tabLst>
              <a:defRPr sz="2400">
                <a:solidFill>
                  <a:schemeClr val="tx1"/>
                </a:solidFill>
                <a:latin typeface="Times New Roman" pitchFamily="16" charset="0"/>
                <a:ea typeface="方正明體" charset="0"/>
                <a:cs typeface="方正明體" charset="0"/>
              </a:defRPr>
            </a:lvl2pPr>
            <a:lvl3pPr eaLnBrk="0">
              <a:tabLst>
                <a:tab pos="723900" algn="l"/>
              </a:tabLst>
              <a:defRPr sz="2400">
                <a:solidFill>
                  <a:schemeClr val="tx1"/>
                </a:solidFill>
                <a:latin typeface="Times New Roman" pitchFamily="16" charset="0"/>
                <a:ea typeface="方正明體" charset="0"/>
                <a:cs typeface="方正明體" charset="0"/>
              </a:defRPr>
            </a:lvl3pPr>
            <a:lvl4pPr eaLnBrk="0">
              <a:tabLst>
                <a:tab pos="723900" algn="l"/>
              </a:tabLst>
              <a:defRPr sz="2400">
                <a:solidFill>
                  <a:schemeClr val="tx1"/>
                </a:solidFill>
                <a:latin typeface="Times New Roman" pitchFamily="16" charset="0"/>
                <a:ea typeface="方正明體" charset="0"/>
                <a:cs typeface="方正明體" charset="0"/>
              </a:defRPr>
            </a:lvl4pPr>
            <a:lvl5pPr eaLnBrk="0">
              <a:tabLst>
                <a:tab pos="7239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32 cycles/deg</a:t>
            </a:r>
          </a:p>
        </p:txBody>
      </p:sp>
      <p:sp>
        <p:nvSpPr>
          <p:cNvPr id="21512" name="Text Box 7"/>
          <p:cNvSpPr txBox="1">
            <a:spLocks noChangeArrowheads="1"/>
          </p:cNvSpPr>
          <p:nvPr/>
        </p:nvSpPr>
        <p:spPr bwMode="auto">
          <a:xfrm>
            <a:off x="7704138" y="5940425"/>
            <a:ext cx="9001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Lst>
              <a:defRPr sz="2400">
                <a:solidFill>
                  <a:schemeClr val="tx1"/>
                </a:solidFill>
                <a:latin typeface="Times New Roman" pitchFamily="16" charset="0"/>
                <a:ea typeface="方正明體" charset="0"/>
                <a:cs typeface="方正明體" charset="0"/>
              </a:defRPr>
            </a:lvl1pPr>
            <a:lvl2pPr eaLnBrk="0">
              <a:tabLst>
                <a:tab pos="723900" algn="l"/>
              </a:tabLst>
              <a:defRPr sz="2400">
                <a:solidFill>
                  <a:schemeClr val="tx1"/>
                </a:solidFill>
                <a:latin typeface="Times New Roman" pitchFamily="16" charset="0"/>
                <a:ea typeface="方正明體" charset="0"/>
                <a:cs typeface="方正明體" charset="0"/>
              </a:defRPr>
            </a:lvl2pPr>
            <a:lvl3pPr eaLnBrk="0">
              <a:tabLst>
                <a:tab pos="723900" algn="l"/>
              </a:tabLst>
              <a:defRPr sz="2400">
                <a:solidFill>
                  <a:schemeClr val="tx1"/>
                </a:solidFill>
                <a:latin typeface="Times New Roman" pitchFamily="16" charset="0"/>
                <a:ea typeface="方正明體" charset="0"/>
                <a:cs typeface="方正明體" charset="0"/>
              </a:defRPr>
            </a:lvl3pPr>
            <a:lvl4pPr eaLnBrk="0">
              <a:tabLst>
                <a:tab pos="723900" algn="l"/>
              </a:tabLst>
              <a:defRPr sz="2400">
                <a:solidFill>
                  <a:schemeClr val="tx1"/>
                </a:solidFill>
                <a:latin typeface="Times New Roman" pitchFamily="16" charset="0"/>
                <a:ea typeface="方正明體" charset="0"/>
                <a:cs typeface="方正明體" charset="0"/>
              </a:defRPr>
            </a:lvl4pPr>
            <a:lvl5pPr eaLnBrk="0">
              <a:tabLst>
                <a:tab pos="7239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64 cycles/deg</a:t>
            </a:r>
          </a:p>
        </p:txBody>
      </p:sp>
      <p:sp>
        <p:nvSpPr>
          <p:cNvPr id="21513" name="Text Box 8"/>
          <p:cNvSpPr txBox="1">
            <a:spLocks noChangeArrowheads="1"/>
          </p:cNvSpPr>
          <p:nvPr/>
        </p:nvSpPr>
        <p:spPr bwMode="auto">
          <a:xfrm>
            <a:off x="6732588" y="7164388"/>
            <a:ext cx="37798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Schieber, 1992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Spatial Contrast Sensitivity</a:t>
            </a:r>
          </a:p>
        </p:txBody>
      </p:sp>
      <p:sp>
        <p:nvSpPr>
          <p:cNvPr id="22531"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Lateral inhibition results in bandpass nature of spatial contrast sensitivity of human vision system</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For coarse gratings (low frequencies), bands fall on both centre and surround region</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This results in lateral inhibition and low frequency drop-off in contrast sensitivity</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High resolution drop-off due to optical limitations (e.g., packing density of photoreceptor cells)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Contrast Sensitivity Function</a:t>
            </a:r>
          </a:p>
        </p:txBody>
      </p:sp>
      <p:sp>
        <p:nvSpPr>
          <p:cNvPr id="23555" name="Text Box 2"/>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Campbell et al., 1968</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2152650"/>
            <a:ext cx="3959225"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Effects of Spatial Contrast Sensitivity</a:t>
            </a:r>
          </a:p>
        </p:txBody>
      </p:sp>
      <p:sp>
        <p:nvSpPr>
          <p:cNvPr id="24579"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Human vision good at spotting small brightness differences in low to medium frequencies</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Human vision poor at judging brightness differences in regions with high frequency information</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Human vision more sensitive to noise in low to medium frequency regions than high frequency regions</a:t>
            </a:r>
          </a:p>
        </p:txBody>
      </p:sp>
      <p:sp>
        <p:nvSpPr>
          <p:cNvPr id="24580" name="Text Box 3"/>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Schieber, 1992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Primary Visual Cortex (V1)</a:t>
            </a:r>
          </a:p>
        </p:txBody>
      </p:sp>
      <p:sp>
        <p:nvSpPr>
          <p:cNvPr id="25603"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Earliest and largest cortical visual area</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Majority of all visual information enter cortex through V1</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V1 neurons considered simplest of all neurons in visual </a:t>
            </a:r>
            <a:r>
              <a:rPr lang="en-US" altLang="en-US" sz="2400" dirty="0" err="1" smtClean="0"/>
              <a:t>cortext</a:t>
            </a:r>
            <a:endParaRPr lang="en-US" altLang="en-US" sz="2400" dirty="0" smtClean="0"/>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Early V1 neurons tuned to low-level visual characteristics such as orientations and spatial frequencies</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dirty="0" smtClean="0"/>
              <a:t>Often modeled using Gabor functions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Response of V1 neurons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2327275"/>
            <a:ext cx="8074025"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8" name="Text Box 3"/>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Jones et al., 1987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Optical Illusions</a:t>
            </a:r>
          </a:p>
        </p:txBody>
      </p:sp>
      <p:pic>
        <p:nvPicPr>
          <p:cNvPr id="27651"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0" y="2101850"/>
            <a:ext cx="5962650" cy="4760913"/>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Optical Illusion – Hermann Grid</a:t>
            </a:r>
          </a:p>
        </p:txBody>
      </p:sp>
      <p:pic>
        <p:nvPicPr>
          <p:cNvPr id="28675" name="Content Placeholder 3" descr="HermannGrid.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330575" y="2767013"/>
            <a:ext cx="3429000" cy="3429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My favourite optical illusion!</a:t>
            </a:r>
          </a:p>
        </p:txBody>
      </p:sp>
      <p:pic>
        <p:nvPicPr>
          <p:cNvPr id="29699" name="Content Placeholder 3" descr="251423_480128068672623_2064833680_n.jpg"/>
          <p:cNvPicPr>
            <a:picLocks noGrp="1" noChangeAspect="1"/>
          </p:cNvPicPr>
          <p:nvPr>
            <p:ph idx="1"/>
          </p:nvPr>
        </p:nvPicPr>
        <p:blipFill>
          <a:blip r:embed="rId2">
            <a:extLst>
              <a:ext uri="{28A0092B-C50C-407E-A947-70E740481C1C}">
                <a14:useLocalDpi xmlns:a14="http://schemas.microsoft.com/office/drawing/2010/main" val="0"/>
              </a:ext>
            </a:extLst>
          </a:blip>
          <a:srcRect b="13521"/>
          <a:stretch>
            <a:fillRect/>
          </a:stretch>
        </p:blipFill>
        <p:spPr>
          <a:xfrm>
            <a:off x="2973388" y="2116138"/>
            <a:ext cx="4143375" cy="4075112"/>
          </a:xfrm>
        </p:spPr>
      </p:pic>
      <p:sp>
        <p:nvSpPr>
          <p:cNvPr id="5" name="Rectangle 2"/>
          <p:cNvSpPr txBox="1">
            <a:spLocks noChangeArrowheads="1"/>
          </p:cNvSpPr>
          <p:nvPr/>
        </p:nvSpPr>
        <p:spPr bwMode="auto">
          <a:xfrm>
            <a:off x="773113" y="6446838"/>
            <a:ext cx="8280400" cy="741362"/>
          </a:xfrm>
          <a:prstGeom prst="rect">
            <a:avLst/>
          </a:prstGeom>
          <a:noFill/>
          <a:ln w="9525">
            <a:noFill/>
            <a:round/>
            <a:headEnd/>
            <a:tailEnd/>
          </a:ln>
        </p:spPr>
        <p:txBody>
          <a:bodyPr lIns="0" tIns="21168" rIns="0" bIns="0"/>
          <a:lstStyle/>
          <a:p>
            <a:pPr marL="431800" indent="-323850">
              <a:lnSpc>
                <a:spcPct val="93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mn-lt"/>
                <a:ea typeface="+mn-ea"/>
                <a:cs typeface="+mn-cs"/>
              </a:rPr>
              <a:t>Take a quick look - what do you see naturally?</a:t>
            </a:r>
          </a:p>
          <a:p>
            <a:pPr marL="431800" indent="-323850">
              <a:lnSpc>
                <a:spcPct val="93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mn-lt"/>
                <a:ea typeface="+mn-ea"/>
                <a:cs typeface="+mn-cs"/>
              </a:rPr>
              <a:t>Now look more closely – what do you now see?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Rods and Cones</a:t>
            </a:r>
          </a:p>
        </p:txBody>
      </p:sp>
      <p:sp>
        <p:nvSpPr>
          <p:cNvPr id="4099"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Rods</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75 to 150 million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Sensitive to low levels of illumination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Dim-light vision (scotopic)</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Monochrome vision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Low visual resolution (shares nerve ends)</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Cones</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6 to 7 million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Sensitive to high levels of illumination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Bright-light / day-time vision (photopic)</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High visual resolution (has own nerve end)</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Color vision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Wow!</a:t>
            </a:r>
          </a:p>
        </p:txBody>
      </p:sp>
      <p:pic>
        <p:nvPicPr>
          <p:cNvPr id="30723" name="Content Placeholder 3" descr="251423_480128068672623_2064833680_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01713" y="2179638"/>
            <a:ext cx="4143375" cy="4711700"/>
          </a:xfrm>
        </p:spPr>
      </p:pic>
      <p:sp>
        <p:nvSpPr>
          <p:cNvPr id="5" name="Rectangle 2"/>
          <p:cNvSpPr txBox="1">
            <a:spLocks noChangeArrowheads="1"/>
          </p:cNvSpPr>
          <p:nvPr/>
        </p:nvSpPr>
        <p:spPr bwMode="auto">
          <a:xfrm>
            <a:off x="5573713" y="2179638"/>
            <a:ext cx="3479800" cy="5008562"/>
          </a:xfrm>
          <a:prstGeom prst="rect">
            <a:avLst/>
          </a:prstGeom>
          <a:noFill/>
          <a:ln w="9525">
            <a:noFill/>
            <a:round/>
            <a:headEnd/>
            <a:tailEnd/>
          </a:ln>
        </p:spPr>
        <p:txBody>
          <a:bodyPr lIns="0" tIns="21168" rIns="0" bIns="0"/>
          <a:lstStyle/>
          <a:p>
            <a:pPr marL="431800" indent="-323850">
              <a:lnSpc>
                <a:spcPct val="93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mn-lt"/>
                <a:ea typeface="+mn-ea"/>
                <a:cs typeface="+mn-cs"/>
              </a:rPr>
              <a:t>HVS picks up on the edges of the boxes</a:t>
            </a:r>
          </a:p>
          <a:p>
            <a:pPr marL="431800" indent="-323850">
              <a:lnSpc>
                <a:spcPct val="93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mn-lt"/>
                <a:ea typeface="+mn-ea"/>
                <a:cs typeface="+mn-cs"/>
              </a:rPr>
              <a:t>Since these edges are angled, the brain assumes continuity, giving the illusion of the boxes forming a spiral shape</a:t>
            </a:r>
          </a:p>
          <a:p>
            <a:pPr marL="431800" indent="-323850">
              <a:lnSpc>
                <a:spcPct val="93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kern="0" dirty="0">
                <a:solidFill>
                  <a:srgbClr val="000000"/>
                </a:solidFill>
                <a:latin typeface="+mn-lt"/>
                <a:ea typeface="+mn-ea"/>
                <a:cs typeface="+mn-cs"/>
              </a:rPr>
              <a:t>Even when you know the answer, it is still difficult to “see” the circles – one has to look carefully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Why care about all of this?</a:t>
            </a:r>
          </a:p>
        </p:txBody>
      </p:sp>
      <p:sp>
        <p:nvSpPr>
          <p:cNvPr id="31747" name="Rectangle 2"/>
          <p:cNvSpPr>
            <a:spLocks noGrp="1" noChangeArrowheads="1"/>
          </p:cNvSpPr>
          <p:nvPr>
            <p:ph type="body" idx="1"/>
          </p:nvPr>
        </p:nvSpPr>
        <p:spPr>
          <a:xfrm>
            <a:off x="720725" y="2124075"/>
            <a:ext cx="8280400" cy="4762500"/>
          </a:xfrm>
        </p:spPr>
        <p:txBody>
          <a:bodyPr tIns="21168"/>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Image quality is highly subjective and greatly dependent on the way our vision system works</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By taking into account the pyschovisual characteristics of the human vision systems, we can: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Design image processing algorithms that make images looks better perceptually</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Design image compression algorithms that look almost as good as the original while storing much less information</a:t>
            </a:r>
          </a:p>
          <a:p>
            <a:pPr marL="863600" lvl="1" indent="-287338" eaLnBrk="1">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400" smtClean="0"/>
              <a:t>Design information extraction algorithms that provides good representation of the image content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Vision vs Computer Vision </a:t>
            </a:r>
            <a:r>
              <a:rPr lang="en-US" sz="2800" dirty="0" smtClean="0"/>
              <a:t>(based on R. Fisher)</a:t>
            </a:r>
            <a:endParaRPr lang="en-US" sz="2800" dirty="0"/>
          </a:p>
        </p:txBody>
      </p:sp>
      <p:sp>
        <p:nvSpPr>
          <p:cNvPr id="3" name="Content Placeholder 2"/>
          <p:cNvSpPr>
            <a:spLocks noGrp="1"/>
          </p:cNvSpPr>
          <p:nvPr>
            <p:ph idx="1"/>
          </p:nvPr>
        </p:nvSpPr>
        <p:spPr/>
        <p:txBody>
          <a:bodyPr/>
          <a:lstStyle/>
          <a:p>
            <a:r>
              <a:rPr lang="en-US" dirty="0" smtClean="0"/>
              <a:t>Human:</a:t>
            </a:r>
          </a:p>
          <a:p>
            <a:pPr lvl="1"/>
            <a:r>
              <a:rPr lang="en-US" dirty="0" smtClean="0"/>
              <a:t>Easily processes 3d and video</a:t>
            </a:r>
          </a:p>
          <a:p>
            <a:pPr lvl="1"/>
            <a:r>
              <a:rPr lang="en-US" dirty="0" smtClean="0"/>
              <a:t>Excellent visual interpretation</a:t>
            </a:r>
          </a:p>
          <a:p>
            <a:pPr lvl="1"/>
            <a:r>
              <a:rPr lang="en-US" dirty="0" smtClean="0"/>
              <a:t>Success under range of lighting conditions</a:t>
            </a:r>
          </a:p>
          <a:p>
            <a:pPr lvl="1"/>
            <a:r>
              <a:rPr lang="en-US" dirty="0" smtClean="0"/>
              <a:t>Not well understood</a:t>
            </a:r>
          </a:p>
          <a:p>
            <a:r>
              <a:rPr lang="en-US" dirty="0" smtClean="0"/>
              <a:t>Computer:</a:t>
            </a:r>
          </a:p>
          <a:p>
            <a:pPr lvl="1"/>
            <a:r>
              <a:rPr lang="en-US" dirty="0" smtClean="0"/>
              <a:t>Difficult to get 3d information</a:t>
            </a:r>
          </a:p>
          <a:p>
            <a:pPr lvl="1"/>
            <a:r>
              <a:rPr lang="en-US" dirty="0" smtClean="0"/>
              <a:t>Noise (due to sensor and environment)</a:t>
            </a:r>
          </a:p>
          <a:p>
            <a:pPr lvl="1"/>
            <a:r>
              <a:rPr lang="en-US" dirty="0" smtClean="0"/>
              <a:t>Static viewpoints</a:t>
            </a:r>
          </a:p>
          <a:p>
            <a:pPr lvl="1"/>
            <a:r>
              <a:rPr lang="en-US" dirty="0" smtClean="0"/>
              <a:t>Low spatial resolution</a:t>
            </a:r>
          </a:p>
          <a:p>
            <a:pPr lvl="1"/>
            <a:r>
              <a:rPr lang="en-US" dirty="0" smtClean="0"/>
              <a:t>Well understood algorithms, but these are limited</a:t>
            </a:r>
            <a:endParaRPr lang="en-US" dirty="0"/>
          </a:p>
        </p:txBody>
      </p:sp>
    </p:spTree>
    <p:extLst>
      <p:ext uri="{BB962C8B-B14F-4D97-AF65-F5344CB8AC3E}">
        <p14:creationId xmlns:p14="http://schemas.microsoft.com/office/powerpoint/2010/main" val="335656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Distribution of Rods and Cones</a:t>
            </a:r>
          </a:p>
        </p:txBody>
      </p:sp>
      <p:sp>
        <p:nvSpPr>
          <p:cNvPr id="5123" name="Text Box 2"/>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 y="2149475"/>
            <a:ext cx="84994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555625"/>
            <a:ext cx="8609012"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Blind Spot</a:t>
            </a:r>
          </a:p>
        </p:txBody>
      </p:sp>
      <p:sp>
        <p:nvSpPr>
          <p:cNvPr id="6147" name="Rectangle 2"/>
          <p:cNvSpPr>
            <a:spLocks noGrp="1" noChangeArrowheads="1"/>
          </p:cNvSpPr>
          <p:nvPr>
            <p:ph type="body" idx="1"/>
          </p:nvPr>
        </p:nvSpPr>
        <p:spPr>
          <a:xfrm>
            <a:off x="696913" y="2101850"/>
            <a:ext cx="8609012" cy="4762500"/>
          </a:xfrm>
        </p:spPr>
        <p:txBody>
          <a:bodyPr/>
          <a:lstStyle/>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smtClean="0"/>
              <a:t>Close left eye and stare at cross with right eye</a:t>
            </a:r>
          </a:p>
          <a:p>
            <a:pPr marL="431800" indent="-323850" eaLnBrk="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800" smtClean="0"/>
              <a:t>Move farther and closer from screen until dot disappears</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419475"/>
            <a:ext cx="78613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Retinal Layer</a:t>
            </a:r>
          </a:p>
        </p:txBody>
      </p:sp>
      <p:pic>
        <p:nvPicPr>
          <p:cNvPr id="7171" name="Content Placeholder 3" descr="retina.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938338"/>
            <a:ext cx="6705600" cy="4981575"/>
          </a:xfrm>
        </p:spPr>
      </p:pic>
      <p:sp>
        <p:nvSpPr>
          <p:cNvPr id="7172" name="TextBox 4"/>
          <p:cNvSpPr txBox="1">
            <a:spLocks noChangeArrowheads="1"/>
          </p:cNvSpPr>
          <p:nvPr/>
        </p:nvSpPr>
        <p:spPr bwMode="auto">
          <a:xfrm>
            <a:off x="773113" y="7056438"/>
            <a:ext cx="8839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a:t>http://theness.com/neurologicablog/index.php/the-not-so-intelligent-design-of-the-human-eye/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Eye Optics</a:t>
            </a:r>
          </a:p>
        </p:txBody>
      </p:sp>
      <p:pic>
        <p:nvPicPr>
          <p:cNvPr id="819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1363" y="3562350"/>
            <a:ext cx="8607425" cy="1839913"/>
          </a:xfrm>
          <a:noFill/>
        </p:spPr>
      </p:pic>
      <p:sp>
        <p:nvSpPr>
          <p:cNvPr id="8196" name="Text Box 2"/>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Brightness Adaptation</a:t>
            </a:r>
          </a:p>
        </p:txBody>
      </p:sp>
      <p:pic>
        <p:nvPicPr>
          <p:cNvPr id="921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97113" y="2101850"/>
            <a:ext cx="4887912" cy="5457825"/>
          </a:xfrm>
          <a:noFill/>
        </p:spPr>
      </p:pic>
      <p:pic>
        <p:nvPicPr>
          <p:cNvPr id="92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9713" y="3322638"/>
            <a:ext cx="17430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720725" y="395288"/>
            <a:ext cx="8459788" cy="1263650"/>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mtClean="0"/>
              <a:t>Brightness Discrimination</a:t>
            </a:r>
          </a:p>
        </p:txBody>
      </p:sp>
      <p:sp>
        <p:nvSpPr>
          <p:cNvPr id="10243" name="Text Box 2"/>
          <p:cNvSpPr txBox="1">
            <a:spLocks noChangeArrowheads="1"/>
          </p:cNvSpPr>
          <p:nvPr/>
        </p:nvSpPr>
        <p:spPr bwMode="auto">
          <a:xfrm>
            <a:off x="5759450" y="7019925"/>
            <a:ext cx="3779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5120" rIns="0" bIns="0"/>
          <a:lstStyle>
            <a:lvl1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1pPr>
            <a:lvl2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2pPr>
            <a:lvl3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3pPr>
            <a:lvl4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4pPr>
            <a:lvl5pPr eaLnBrk="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Lst>
              <a:defRPr sz="2400">
                <a:solidFill>
                  <a:schemeClr val="tx1"/>
                </a:solidFill>
                <a:latin typeface="Times New Roman" pitchFamily="16" charset="0"/>
                <a:ea typeface="方正明體" charset="0"/>
                <a:cs typeface="方正明體" charset="0"/>
              </a:defRPr>
            </a:lvl9pPr>
          </a:lstStyle>
          <a:p>
            <a:pPr eaLnBrk="1"/>
            <a:r>
              <a:rPr lang="en-US" altLang="en-US">
                <a:solidFill>
                  <a:srgbClr val="000000"/>
                </a:solidFill>
              </a:rPr>
              <a:t>Source: Gonzalez and Woods</a:t>
            </a:r>
          </a:p>
        </p:txBody>
      </p:sp>
      <p:pic>
        <p:nvPicPr>
          <p:cNvPr id="102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1313" y="2865438"/>
            <a:ext cx="5853112"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913" y="3094038"/>
            <a:ext cx="20669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方正明體"/>
        <a:cs typeface="方正明體"/>
      </a:majorFont>
      <a:minorFont>
        <a:latin typeface="Arial"/>
        <a:ea typeface="方正明體"/>
        <a:cs typeface="方正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8239</TotalTime>
  <Words>1700</Words>
  <Application>Microsoft Office PowerPoint</Application>
  <PresentationFormat>Custom</PresentationFormat>
  <Paragraphs>156</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SYDE 575: Image Processing</vt:lpstr>
      <vt:lpstr>Human Eye</vt:lpstr>
      <vt:lpstr>Rods and Cones</vt:lpstr>
      <vt:lpstr>Distribution of Rods and Cones</vt:lpstr>
      <vt:lpstr>Blind Spot</vt:lpstr>
      <vt:lpstr>Retinal Layer</vt:lpstr>
      <vt:lpstr>Eye Optics</vt:lpstr>
      <vt:lpstr>Brightness Adaptation</vt:lpstr>
      <vt:lpstr>Brightness Discrimination</vt:lpstr>
      <vt:lpstr>Weber Ratio</vt:lpstr>
      <vt:lpstr>What does it mean?</vt:lpstr>
      <vt:lpstr>Color vs. Luminance Sensitivity</vt:lpstr>
      <vt:lpstr>Mach Band</vt:lpstr>
      <vt:lpstr>Lateral Inhibition</vt:lpstr>
      <vt:lpstr>Simultaneous Contrast – Ex. 1</vt:lpstr>
      <vt:lpstr>Simultaneous Contrast Ex. 2</vt:lpstr>
      <vt:lpstr>Simultaneous Contrast Ex. 2</vt:lpstr>
      <vt:lpstr>Cornsweet Effect – Perception of Large Areas</vt:lpstr>
      <vt:lpstr>Cornsweet Effect</vt:lpstr>
      <vt:lpstr>Spatial Contrast Sensitivity</vt:lpstr>
      <vt:lpstr>Sine Wave Grating</vt:lpstr>
      <vt:lpstr>Spatial Contrast Sensitivity</vt:lpstr>
      <vt:lpstr>Contrast Sensitivity Function</vt:lpstr>
      <vt:lpstr>Effects of Spatial Contrast Sensitivity</vt:lpstr>
      <vt:lpstr>Primary Visual Cortex (V1)</vt:lpstr>
      <vt:lpstr>Response of V1 neurons</vt:lpstr>
      <vt:lpstr>Optical Illusions</vt:lpstr>
      <vt:lpstr>Optical Illusion – Hermann Grid</vt:lpstr>
      <vt:lpstr>My favourite optical illusion!</vt:lpstr>
      <vt:lpstr>Wow!</vt:lpstr>
      <vt:lpstr>Why care about all of this?</vt:lpstr>
      <vt:lpstr>Human Vision vs Computer Vision (based on R. Fisher)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SYDE 575: Introduction to Image Processing</dc:title>
  <dc:creator>dclausi</dc:creator>
  <cp:lastModifiedBy>Waterloo Nexus</cp:lastModifiedBy>
  <cp:revision>649</cp:revision>
  <cp:lastPrinted>1601-01-01T00:00:00Z</cp:lastPrinted>
  <dcterms:created xsi:type="dcterms:W3CDTF">2008-07-28T19:34:21Z</dcterms:created>
  <dcterms:modified xsi:type="dcterms:W3CDTF">2015-09-16T17:22:46Z</dcterms:modified>
</cp:coreProperties>
</file>