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79" r:id="rId4"/>
    <p:sldId id="280" r:id="rId5"/>
    <p:sldId id="281" r:id="rId6"/>
    <p:sldId id="282" r:id="rId7"/>
    <p:sldId id="284" r:id="rId8"/>
    <p:sldId id="293" r:id="rId9"/>
    <p:sldId id="294" r:id="rId10"/>
    <p:sldId id="295" r:id="rId11"/>
    <p:sldId id="29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方正明體" charset="0"/>
        <a:cs typeface="方正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04" autoAdjust="0"/>
  </p:normalViewPr>
  <p:slideViewPr>
    <p:cSldViewPr>
      <p:cViewPr varScale="1">
        <p:scale>
          <a:sx n="106" d="100"/>
          <a:sy n="106" d="100"/>
        </p:scale>
        <p:origin x="-141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046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Add details from pp. 65-66 text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Discuss whether or not these definitively relate to perceived image quality.  MAX is the maximum possible value in the image i.e., 255 for 8-bit data.  Will implement these in Lab #1.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altLang="en-US" baseline="0" dirty="0" smtClean="0"/>
              <a:t>Noise is assumed to be independent of itself as well as the signal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“white” refers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What does the histogram of the original image look like?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8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79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SYDE 575: Digital Image Processing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101850"/>
            <a:ext cx="8609012" cy="4762500"/>
          </a:xfrm>
        </p:spPr>
        <p:txBody>
          <a:bodyPr tIns="20160" anchor="ctr"/>
          <a:lstStyle/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400" dirty="0" smtClean="0">
                <a:latin typeface="Times New Roman" pitchFamily="16" charset="0"/>
              </a:rPr>
              <a:t>Lecture 2.1 Point Operations</a:t>
            </a:r>
            <a:endParaRPr lang="en-US" altLang="en-US" dirty="0" smtClean="0">
              <a:latin typeface="Times New Roman" pitchFamily="16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dirty="0" smtClean="0">
              <a:latin typeface="Times New Roman" pitchFamily="16" charset="0"/>
            </a:endParaRPr>
          </a:p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Resampling/Zooming (Text 2.4.4)</a:t>
            </a:r>
          </a:p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Image Quality Metrics (Text p. 354)</a:t>
            </a:r>
            <a:endParaRPr lang="en-US" altLang="en-US" dirty="0" smtClean="0">
              <a:latin typeface="Times New Roman" pitchFamily="16" charset="0"/>
            </a:endParaRPr>
          </a:p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Point Noise Models (Text 5.2)</a:t>
            </a:r>
            <a:endParaRPr lang="en-US" altLang="en-US" dirty="0" smtClean="0">
              <a:latin typeface="Times New Roman" pitchFamily="16" charset="0"/>
            </a:endParaRPr>
          </a:p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>
                <a:latin typeface="Times New Roman" pitchFamily="16" charset="0"/>
              </a:rPr>
              <a:t>Blackboard </a:t>
            </a:r>
            <a:r>
              <a:rPr lang="en-US" altLang="en-US" dirty="0" smtClean="0">
                <a:latin typeface="Times New Roman" pitchFamily="16" charset="0"/>
              </a:rPr>
              <a:t>Notes</a:t>
            </a:r>
            <a:endParaRPr lang="en-US" altLang="en-US" dirty="0" smtClean="0">
              <a:latin typeface="Times New Roman" pitchFamily="16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dirty="0" smtClean="0">
              <a:latin typeface="Times New Roman" pitchFamily="16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dirty="0" smtClean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Some Point Noise Models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60588"/>
            <a:ext cx="21780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016125"/>
            <a:ext cx="59118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Some Noise Models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60588"/>
            <a:ext cx="21780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979613"/>
            <a:ext cx="59944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1363" y="2101850"/>
            <a:ext cx="8607425" cy="476091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kern="0" dirty="0" smtClean="0"/>
              <a:t>Labs #1-#5 are each two week labs</a:t>
            </a:r>
          </a:p>
          <a:p>
            <a:pPr>
              <a:spcBef>
                <a:spcPts val="1200"/>
              </a:spcBef>
            </a:pPr>
            <a:r>
              <a:rPr lang="en-US" altLang="en-US" kern="0" dirty="0" smtClean="0"/>
              <a:t>Due the Friday after the second lab session</a:t>
            </a:r>
          </a:p>
          <a:p>
            <a:pPr>
              <a:spcBef>
                <a:spcPts val="1200"/>
              </a:spcBef>
            </a:pPr>
            <a:r>
              <a:rPr lang="en-US" altLang="en-US" kern="0" dirty="0" smtClean="0"/>
              <a:t>Sometimes, need both lab sessions based on lecture</a:t>
            </a:r>
          </a:p>
          <a:p>
            <a:pPr lvl="1">
              <a:spcBef>
                <a:spcPts val="1200"/>
              </a:spcBef>
            </a:pPr>
            <a:r>
              <a:rPr lang="en-US" altLang="en-US" kern="0" dirty="0" smtClean="0"/>
              <a:t>Try to keep lectures close to lab sessions so labs reinforce lectures</a:t>
            </a:r>
          </a:p>
          <a:p>
            <a:pPr>
              <a:spcBef>
                <a:spcPts val="1200"/>
              </a:spcBef>
            </a:pPr>
            <a:r>
              <a:rPr lang="en-US" altLang="en-US" kern="0" dirty="0" smtClean="0"/>
              <a:t>If you can’t make a due date for a lab, please contact the TAs</a:t>
            </a:r>
          </a:p>
          <a:p>
            <a:pPr lvl="1">
              <a:spcBef>
                <a:spcPts val="1200"/>
              </a:spcBef>
            </a:pPr>
            <a:r>
              <a:rPr lang="en-US" altLang="en-US" kern="0" dirty="0" smtClean="0"/>
              <a:t>Keep in mind that TAs are also students and they have their own deadlines to take care of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9798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Image Zooming/Resampling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 smtClean="0"/>
              <a:t>Resampling is used when resizing an image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Resizing involves changing the number of pixels by increasing/decreasing the number of rows/columns, usually by the same %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See blackboard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Digital Zooming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5008563"/>
          </a:xfrm>
        </p:spPr>
        <p:txBody>
          <a:bodyPr tIns="21168"/>
          <a:lstStyle/>
          <a:p>
            <a:pPr marL="431800" indent="-323850" eaLnBrk="1">
              <a:spcBef>
                <a:spcPts val="6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Nearest neighbor interpolation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Look for closest pixel in original image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Fast but causes undesirable checkerboard effect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431800" indent="-323850" eaLnBrk="1">
              <a:spcBef>
                <a:spcPts val="6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Bilinear interpolation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Determines pixel value based on four nearest neighbors</a:t>
            </a:r>
          </a:p>
          <a:p>
            <a:pPr marL="1295400" lvl="2" indent="-215900" eaLnBrk="1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Perform linear interpolation in x direction</a:t>
            </a:r>
          </a:p>
          <a:p>
            <a:pPr marL="1295400" lvl="2" indent="-215900" eaLnBrk="1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Perform linear interpolation in y direction based on results of interpolation from x direction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Does not suffer from checkerboard effect but can result in a blurred appearance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Digital Zooming (cont.)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3941763"/>
          </a:xfrm>
        </p:spPr>
        <p:txBody>
          <a:bodyPr tIns="21168"/>
          <a:lstStyle/>
          <a:p>
            <a:pPr marL="431800" indent="-323850" eaLnBrk="1">
              <a:spcBef>
                <a:spcPts val="6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dirty="0" err="1" smtClean="0"/>
              <a:t>Bicubic</a:t>
            </a:r>
            <a:r>
              <a:rPr lang="en-US" altLang="en-US" sz="2400" dirty="0" smtClean="0"/>
              <a:t> Interpolation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dirty="0" smtClean="0"/>
              <a:t>Determines pixel value based on sixteen nearest neighbors (4x4)</a:t>
            </a:r>
          </a:p>
          <a:p>
            <a:pPr marL="1295400" lvl="2" indent="-215900" eaLnBrk="1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Perform cubic spline interpolation in x direction</a:t>
            </a:r>
          </a:p>
          <a:p>
            <a:pPr marL="1295400" lvl="2" indent="-215900" eaLnBrk="1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Perform cubic spline interpolation in y direction based on results of interpolation from x direction</a:t>
            </a:r>
          </a:p>
          <a:p>
            <a:pPr marL="863600" lvl="1" indent="-287338" eaLnBrk="1">
              <a:spcBef>
                <a:spcPts val="6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dirty="0" smtClean="0"/>
              <a:t>Does not suffer from checkerboard effect like nearest neighbor interpolation and preserves fine details better than bilinear interpolation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Zooming Results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60588"/>
            <a:ext cx="91074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00113" y="6316663"/>
            <a:ext cx="2339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Nearest Neighbor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779838" y="6316663"/>
            <a:ext cx="2663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Bilinear Interpolation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840538" y="6316663"/>
            <a:ext cx="2663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Bicubic Interpolation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Image Quality Measures </a:t>
            </a:r>
            <a:r>
              <a:rPr lang="en-US" altLang="en-US" sz="2400" smtClean="0"/>
              <a:t>(p. 354)</a:t>
            </a:r>
            <a:endParaRPr lang="en-US" alt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339975"/>
            <a:ext cx="70453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62475"/>
            <a:ext cx="911701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Point Noise Degradation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576263"/>
          </a:xfrm>
        </p:spPr>
        <p:txBody>
          <a:bodyPr tIns="24695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smtClean="0"/>
              <a:t>Simple image noise degradation models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 flipV="1">
            <a:off x="3276600" y="3865563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879725" y="4552950"/>
            <a:ext cx="900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219700" y="4552950"/>
            <a:ext cx="720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/>
          <a:p>
            <a:r>
              <a:rPr lang="en-US" altLang="en-US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 flipV="1">
            <a:off x="5400675" y="3865563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7632700" y="3813175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7343775" y="4535488"/>
            <a:ext cx="1584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noise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720725" y="2700338"/>
            <a:ext cx="8280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695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Additive noise model</a:t>
            </a:r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060700"/>
            <a:ext cx="60055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720725" y="4932363"/>
            <a:ext cx="8280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695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Multiplicative noise model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V="1">
            <a:off x="3276600" y="6170613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879725" y="6964363"/>
            <a:ext cx="900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5219700" y="6964363"/>
            <a:ext cx="720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/>
          <a:p>
            <a:r>
              <a:rPr lang="en-US" altLang="en-US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V="1">
            <a:off x="5400675" y="6170613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 flipV="1">
            <a:off x="7632700" y="6118225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7343775" y="6911975"/>
            <a:ext cx="1584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noise</a:t>
            </a:r>
          </a:p>
        </p:txBody>
      </p:sp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364163"/>
            <a:ext cx="5638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Noise Models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358188" cy="5084763"/>
          </a:xfrm>
        </p:spPr>
        <p:txBody>
          <a:bodyPr/>
          <a:lstStyle/>
          <a:p>
            <a:pPr marL="431800" indent="-323850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Principal sources of digital image noise arise during image acquisition and/or transmission</a:t>
            </a:r>
          </a:p>
          <a:p>
            <a:pPr marL="863600" lvl="1" indent="-287338" eaLnBrk="1">
              <a:spcBef>
                <a:spcPts val="12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Thermal noise</a:t>
            </a:r>
          </a:p>
          <a:p>
            <a:pPr marL="863600" lvl="1" indent="-287338" eaLnBrk="1">
              <a:spcBef>
                <a:spcPts val="12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Shot noise</a:t>
            </a:r>
          </a:p>
          <a:p>
            <a:pPr marL="863600" lvl="1" indent="-287338" eaLnBrk="1">
              <a:spcBef>
                <a:spcPts val="1200"/>
              </a:spcBef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Corruption during transmission over network</a:t>
            </a:r>
          </a:p>
          <a:p>
            <a:pPr marL="431800" indent="-323850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In simple noise models, noise is assumed to be independent and white</a:t>
            </a:r>
          </a:p>
          <a:p>
            <a:pPr marL="431800" indent="-323850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See Section 5.2 of Gonzalez and Woods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方正明體"/>
        <a:cs typeface="方正明體"/>
      </a:majorFont>
      <a:minorFont>
        <a:latin typeface="Arial"/>
        <a:ea typeface="方正明體"/>
        <a:cs typeface="方正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11063</TotalTime>
  <Words>427</Words>
  <Application>Microsoft Office PowerPoint</Application>
  <PresentationFormat>Custom</PresentationFormat>
  <Paragraphs>66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SYDE 575: Digital Image Processing</vt:lpstr>
      <vt:lpstr>Labs</vt:lpstr>
      <vt:lpstr>Image Zooming/Resampling</vt:lpstr>
      <vt:lpstr>Digital Zooming</vt:lpstr>
      <vt:lpstr>Digital Zooming (cont.)</vt:lpstr>
      <vt:lpstr>Zooming Results</vt:lpstr>
      <vt:lpstr>Image Quality Measures (p. 354)</vt:lpstr>
      <vt:lpstr>Point Noise Degradation</vt:lpstr>
      <vt:lpstr>Noise Models</vt:lpstr>
      <vt:lpstr>Some Point Noise Models</vt:lpstr>
      <vt:lpstr>Some Noise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SYDE 575: Introduction to Image Processing</dc:title>
  <dc:creator>dclausi</dc:creator>
  <cp:lastModifiedBy>Waterloo Nexus</cp:lastModifiedBy>
  <cp:revision>367</cp:revision>
  <cp:lastPrinted>1601-01-01T00:00:00Z</cp:lastPrinted>
  <dcterms:created xsi:type="dcterms:W3CDTF">2008-07-28T19:34:21Z</dcterms:created>
  <dcterms:modified xsi:type="dcterms:W3CDTF">2015-09-21T15:36:00Z</dcterms:modified>
</cp:coreProperties>
</file>