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57" r:id="rId4"/>
    <p:sldId id="267" r:id="rId5"/>
    <p:sldId id="290" r:id="rId6"/>
    <p:sldId id="289" r:id="rId7"/>
    <p:sldId id="260" r:id="rId8"/>
    <p:sldId id="268" r:id="rId9"/>
    <p:sldId id="291" r:id="rId10"/>
    <p:sldId id="292" r:id="rId11"/>
    <p:sldId id="258" r:id="rId12"/>
    <p:sldId id="259" r:id="rId13"/>
    <p:sldId id="261" r:id="rId14"/>
    <p:sldId id="262" r:id="rId15"/>
    <p:sldId id="263" r:id="rId16"/>
    <p:sldId id="265" r:id="rId17"/>
    <p:sldId id="266" r:id="rId18"/>
    <p:sldId id="285" r:id="rId19"/>
    <p:sldId id="286" r:id="rId20"/>
    <p:sldId id="28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方正明體" charset="0"/>
        <a:cs typeface="方正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46" autoAdjust="0"/>
  </p:normalViewPr>
  <p:slideViewPr>
    <p:cSldViewPr>
      <p:cViewPr varScale="1">
        <p:scale>
          <a:sx n="98" d="100"/>
          <a:sy n="98" d="100"/>
        </p:scale>
        <p:origin x="-168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49869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>
                <a:latin typeface="Times New Roman" pitchFamily="18" charset="0"/>
              </a:rPr>
              <a:t>Compress high ranges, stretch low ranges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itchFamily="18" charset="0"/>
              </a:rPr>
              <a:t>Compress low ranges and stretch high ranges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Beta = ln(2) and alpha = 1/ln(2) for range [0,1]</a:t>
            </a:r>
          </a:p>
          <a:p>
            <a:r>
              <a:rPr lang="en-US" altLang="en-US" smtClean="0">
                <a:latin typeface="Times New Roman" pitchFamily="18" charset="0"/>
              </a:rPr>
              <a:t>And Beta = ln(L)/(L-1) and alpha = (L-1)/ln(L) for range [0,L-1]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dark</a:t>
            </a:r>
            <a:r>
              <a:rPr lang="en-US" baseline="0" dirty="0" smtClean="0"/>
              <a:t> regions and stretch so that energy is more visible.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1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itchFamily="18" charset="0"/>
              </a:rPr>
              <a:t>See p. 2-4 of handwritten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itchFamily="18" charset="0"/>
              </a:rPr>
              <a:t>Note: assumes integration between 0 and 1.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itchFamily="18" charset="0"/>
              </a:rPr>
              <a:t>Cdf: 0.19, 0.44, 0.65, 0.81, 0.89, 0.95, 0.98, 1.00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cdf: cumulative distribution function</a:t>
            </a:r>
          </a:p>
          <a:p>
            <a:r>
              <a:rPr lang="en-US" altLang="en-US" smtClean="0">
                <a:latin typeface="Times New Roman" pitchFamily="18" charset="0"/>
              </a:rPr>
              <a:t>Next year: add discrete mean and variance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Sketch in continuous – just easier that way!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After this slide, use handwritten notes covering linear, quadratic, and square root transformations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1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11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1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方正明體" charset="0"/>
          <a:cs typeface="方正明體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SYDE 575: Digital Image Processing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101850"/>
            <a:ext cx="8609012" cy="4762500"/>
          </a:xfrm>
        </p:spPr>
        <p:txBody>
          <a:bodyPr tIns="20160" anchor="ctr"/>
          <a:lstStyle/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400" smtClean="0">
                <a:latin typeface="Times New Roman" pitchFamily="18" charset="0"/>
              </a:rPr>
              <a:t>Point Operations - Histograms</a:t>
            </a: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mtClean="0">
              <a:latin typeface="Times New Roman" pitchFamily="18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mtClean="0">
              <a:latin typeface="Times New Roman" pitchFamily="18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>
                <a:latin typeface="Times New Roman" pitchFamily="18" charset="0"/>
              </a:rPr>
              <a:t>Textbook 3.1-3.3 - Histograms</a:t>
            </a: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>
                <a:latin typeface="Times New Roman" pitchFamily="18" charset="0"/>
              </a:rPr>
              <a:t>Blackboard Notes</a:t>
            </a: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mtClean="0">
              <a:latin typeface="Times New Roman" pitchFamily="18" charset="0"/>
            </a:endParaRPr>
          </a:p>
          <a:p>
            <a:pPr marL="0" indent="0" algn="ctr" eaLnBrk="1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Point Transformations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mtClean="0"/>
              <a:t>See blackboard:</a:t>
            </a:r>
          </a:p>
          <a:p>
            <a:pPr lvl="1">
              <a:spcBef>
                <a:spcPts val="1200"/>
              </a:spcBef>
            </a:pPr>
            <a:r>
              <a:rPr lang="en-US" altLang="en-US" smtClean="0"/>
              <a:t>Linear, quadratic, square root transformations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Intensity Transformation Function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339975"/>
            <a:ext cx="44862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Example: Negative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46363"/>
            <a:ext cx="3835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646363"/>
            <a:ext cx="3835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Gamma Correction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4762500"/>
          </a:xfrm>
        </p:spPr>
        <p:txBody>
          <a:bodyPr tIns="21168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dirty="0" smtClean="0"/>
              <a:t>Various devices used for image acquisition and display respond based on power law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dirty="0" smtClean="0"/>
              <a:t>Process used to correct power law response phenomena is called </a:t>
            </a:r>
            <a:r>
              <a:rPr lang="en-US" altLang="en-US" sz="2400" i="1" dirty="0" smtClean="0"/>
              <a:t>gamma correction</a:t>
            </a:r>
            <a:endParaRPr lang="en-US" altLang="en-US" sz="2400" dirty="0" smtClean="0"/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2400" i="1" dirty="0"/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2400" i="1" dirty="0" smtClean="0"/>
          </a:p>
          <a:p>
            <a:pPr marL="107950" indent="0" algn="ctr" eaLnBrk="1">
              <a:buClr>
                <a:srgbClr val="0E594D"/>
              </a:buClr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4400" i="1" dirty="0" smtClean="0"/>
              <a:t>s = r </a:t>
            </a:r>
            <a:r>
              <a:rPr lang="en-US" altLang="en-US" sz="4400" i="1" baseline="30000" dirty="0" smtClean="0">
                <a:latin typeface="Symbol" panose="05050102010706020507" pitchFamily="18" charset="2"/>
              </a:rPr>
              <a:t>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Gamma Curves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979613"/>
            <a:ext cx="53578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Gamma Correction: Example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79613"/>
            <a:ext cx="47069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979613" y="3600450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H="1">
            <a:off x="1978025" y="3959225"/>
            <a:ext cx="363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V="1">
            <a:off x="1979613" y="3597275"/>
            <a:ext cx="360362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1979613" y="6156325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1978025" y="6516688"/>
            <a:ext cx="363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7380288" y="6119813"/>
            <a:ext cx="158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>
            <a:off x="7378700" y="6480175"/>
            <a:ext cx="363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V="1">
            <a:off x="7380288" y="6118225"/>
            <a:ext cx="360362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7380288" y="4068763"/>
            <a:ext cx="158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H="1">
            <a:off x="7378700" y="4427538"/>
            <a:ext cx="363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7380288" y="4140200"/>
            <a:ext cx="360362" cy="288925"/>
          </a:xfrm>
          <a:custGeom>
            <a:avLst/>
            <a:gdLst>
              <a:gd name="T0" fmla="*/ 0 w 1001"/>
              <a:gd name="T1" fmla="*/ 2147483647 h 801"/>
              <a:gd name="T2" fmla="*/ 2147483647 w 1001"/>
              <a:gd name="T3" fmla="*/ 0 h 801"/>
              <a:gd name="T4" fmla="*/ 0 60000 65536"/>
              <a:gd name="T5" fmla="*/ 0 60000 65536"/>
              <a:gd name="T6" fmla="*/ 0 w 1001"/>
              <a:gd name="T7" fmla="*/ 0 h 801"/>
              <a:gd name="T8" fmla="*/ 1001 w 1001"/>
              <a:gd name="T9" fmla="*/ 801 h 8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1" h="801">
                <a:moveTo>
                  <a:pt x="0" y="800"/>
                </a:moveTo>
                <a:cubicBezTo>
                  <a:pt x="1000" y="500"/>
                  <a:pt x="1000" y="0"/>
                  <a:pt x="100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1979613" y="6119813"/>
            <a:ext cx="360362" cy="396875"/>
          </a:xfrm>
          <a:custGeom>
            <a:avLst/>
            <a:gdLst>
              <a:gd name="T0" fmla="*/ 0 w 1001"/>
              <a:gd name="T1" fmla="*/ 2147483647 h 1101"/>
              <a:gd name="T2" fmla="*/ 2147483647 w 1001"/>
              <a:gd name="T3" fmla="*/ 0 h 1101"/>
              <a:gd name="T4" fmla="*/ 0 60000 65536"/>
              <a:gd name="T5" fmla="*/ 0 60000 65536"/>
              <a:gd name="T6" fmla="*/ 0 w 1001"/>
              <a:gd name="T7" fmla="*/ 0 h 1101"/>
              <a:gd name="T8" fmla="*/ 1001 w 1001"/>
              <a:gd name="T9" fmla="*/ 1101 h 11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1" h="1101">
                <a:moveTo>
                  <a:pt x="0" y="1100"/>
                </a:moveTo>
                <a:cubicBezTo>
                  <a:pt x="500" y="0"/>
                  <a:pt x="1000" y="0"/>
                  <a:pt x="100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Gamma Transformation: </a:t>
            </a:r>
            <a:r>
              <a:rPr lang="en-US" altLang="en-US" sz="3200" dirty="0"/>
              <a:t>stretch low range </a:t>
            </a:r>
            <a:r>
              <a:rPr lang="en-US" altLang="en-US" sz="3200" dirty="0" smtClean="0"/>
              <a:t>and compress high range</a:t>
            </a:r>
            <a:endParaRPr lang="en-US" altLang="en-US" dirty="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931988"/>
            <a:ext cx="37719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943100"/>
            <a:ext cx="9080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Gamma Transformation: </a:t>
            </a:r>
            <a:r>
              <a:rPr lang="en-US" altLang="en-US" sz="3200" dirty="0" smtClean="0"/>
              <a:t>compress low range and stretch high range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128838"/>
            <a:ext cx="4735512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143125"/>
            <a:ext cx="968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Point Transformations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also use an exponential transformation</a:t>
            </a:r>
          </a:p>
          <a:p>
            <a:endParaRPr lang="en-US" altLang="en-US" dirty="0" smtClean="0"/>
          </a:p>
          <a:p>
            <a:pPr algn="ctr">
              <a:buFont typeface="Times New Roman" pitchFamily="18" charset="0"/>
              <a:buNone/>
            </a:pPr>
            <a:r>
              <a:rPr lang="en-US" altLang="en-US" dirty="0" smtClean="0"/>
              <a:t>s = </a:t>
            </a:r>
            <a:r>
              <a:rPr lang="en-US" altLang="en-US" dirty="0" err="1" smtClean="0"/>
              <a:t>exp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latin typeface="Symbol" pitchFamily="18" charset="2"/>
              </a:rPr>
              <a:t>b</a:t>
            </a:r>
            <a:r>
              <a:rPr lang="en-US" altLang="en-US" dirty="0" err="1" smtClean="0"/>
              <a:t>r</a:t>
            </a:r>
            <a:r>
              <a:rPr lang="en-US" altLang="en-US" dirty="0" smtClean="0"/>
              <a:t>) -1</a:t>
            </a:r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Or a log (base e) transformation</a:t>
            </a:r>
          </a:p>
          <a:p>
            <a:endParaRPr lang="en-US" altLang="en-US" dirty="0" smtClean="0"/>
          </a:p>
          <a:p>
            <a:pPr algn="ctr">
              <a:buFont typeface="Times New Roman" pitchFamily="18" charset="0"/>
              <a:buNone/>
            </a:pPr>
            <a:r>
              <a:rPr lang="en-US" altLang="en-US" dirty="0" smtClean="0"/>
              <a:t>s =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 ln (r+1)</a:t>
            </a:r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  <a:p>
            <a:pPr>
              <a:buFont typeface="Times New Roman" pitchFamily="18" charset="0"/>
              <a:buNone/>
            </a:pPr>
            <a:r>
              <a:rPr lang="en-US" altLang="en-US" dirty="0" smtClean="0"/>
              <a:t>How will you set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 </a:t>
            </a:r>
            <a:r>
              <a:rPr lang="en-US" altLang="en-US" dirty="0" smtClean="0"/>
              <a:t>in order to have the input range = output range?</a:t>
            </a:r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 and Inverse Log Transforms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2101850"/>
            <a:ext cx="5080000" cy="47609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Enhancement vs. Restoration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Enhancement: qualitative approach to improving the perceived appearance of an image</a:t>
            </a:r>
          </a:p>
          <a:p>
            <a:pPr>
              <a:buFont typeface="Times New Roman" pitchFamily="18" charset="0"/>
              <a:buNone/>
            </a:pPr>
            <a:endParaRPr lang="en-US" altLang="en-US" smtClean="0"/>
          </a:p>
          <a:p>
            <a:r>
              <a:rPr lang="en-US" altLang="en-US" smtClean="0"/>
              <a:t>Restoration: model-based approach to improve the statistics of an image and, hopefully, improve perceived appearance</a:t>
            </a:r>
          </a:p>
          <a:p>
            <a:endParaRPr lang="en-US" altLang="en-US" smtClean="0"/>
          </a:p>
          <a:p>
            <a:r>
              <a:rPr lang="en-US" altLang="en-US" smtClean="0"/>
              <a:t>Point processing involves enhancement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Enhancing the 2D Fourier Spectrum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017838"/>
            <a:ext cx="55911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3025775"/>
            <a:ext cx="9429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720725" y="2124075"/>
            <a:ext cx="8280400" cy="4551363"/>
          </a:xfrm>
        </p:spPr>
        <p:txBody>
          <a:bodyPr tIns="21168" anchor="t"/>
          <a:lstStyle/>
          <a:p>
            <a:pPr marL="431800" indent="-323850" algn="l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 smtClean="0">
                <a:solidFill>
                  <a:srgbClr val="000000"/>
                </a:solidFill>
              </a:rPr>
              <a:t>High-contrast images are often desirable from a visual perspective</a:t>
            </a:r>
          </a:p>
          <a:p>
            <a:pPr marL="431800" indent="-323850" algn="l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 smtClean="0">
                <a:solidFill>
                  <a:srgbClr val="000000"/>
                </a:solidFill>
              </a:rPr>
              <a:t>High-contrast images have histograms where the components cover a wide dynamic range</a:t>
            </a:r>
          </a:p>
          <a:p>
            <a:pPr marL="431800" indent="-323850" algn="l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 smtClean="0">
                <a:solidFill>
                  <a:srgbClr val="000000"/>
                </a:solidFill>
              </a:rPr>
              <a:t>Distribution of pixels are close to a uniform distribution</a:t>
            </a:r>
          </a:p>
          <a:p>
            <a:pPr marL="431800" indent="-323850" algn="l" eaLnBrk="1">
              <a:spcBef>
                <a:spcPts val="12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 smtClean="0">
                <a:solidFill>
                  <a:srgbClr val="000000"/>
                </a:solidFill>
              </a:rPr>
              <a:t>Intuitively, low-contrast images can be enhanced by transforming its pixel distribution into a uniform distribution to achieve high contrast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720725" y="395288"/>
            <a:ext cx="8459788" cy="1263650"/>
          </a:xfrm>
        </p:spPr>
        <p:txBody>
          <a:bodyPr tIns="38808" anchor="ctr"/>
          <a:lstStyle/>
          <a:p>
            <a:pPr marL="0" indent="0"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400" b="1" smtClean="0">
                <a:solidFill>
                  <a:srgbClr val="333333"/>
                </a:solidFill>
              </a:rPr>
              <a:t>Histogram Equalization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1476375"/>
          </a:xfrm>
        </p:spPr>
        <p:txBody>
          <a:bodyPr tIns="21168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dirty="0" smtClean="0"/>
              <a:t>Let </a:t>
            </a:r>
            <a:r>
              <a:rPr lang="en-US" altLang="en-US" sz="2400" i="1" dirty="0" smtClean="0"/>
              <a:t>p(r)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p(s)</a:t>
            </a:r>
            <a:r>
              <a:rPr lang="en-US" altLang="en-US" sz="2400" dirty="0" smtClean="0"/>
              <a:t> denote the probability density functions of </a:t>
            </a:r>
            <a:r>
              <a:rPr lang="en-US" altLang="en-US" sz="2400" i="1" dirty="0"/>
              <a:t>r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s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dirty="0" smtClean="0"/>
              <a:t>For </a:t>
            </a:r>
            <a:r>
              <a:rPr lang="en-US" altLang="en-US" sz="2400" i="1" dirty="0" smtClean="0"/>
              <a:t>s=T(r),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p(s)</a:t>
            </a:r>
            <a:r>
              <a:rPr lang="en-US" altLang="en-US" sz="2400" dirty="0" smtClean="0"/>
              <a:t> can be expressed as: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2400" dirty="0"/>
          </a:p>
          <a:p>
            <a:pPr marL="107950" indent="0" algn="ctr" eaLnBrk="1">
              <a:buClr>
                <a:srgbClr val="0E594D"/>
              </a:buClr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3600" dirty="0" smtClean="0"/>
              <a:t>p(s) ds = p(r) </a:t>
            </a:r>
            <a:r>
              <a:rPr lang="en-US" altLang="en-US" sz="3600" dirty="0" err="1" smtClean="0"/>
              <a:t>dr</a:t>
            </a:r>
            <a:endParaRPr lang="en-US" altLang="en-US" sz="3600" dirty="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20725" y="4968875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Since we want to transform the input image such that the pixel distribution is uniform,</a:t>
            </a:r>
          </a:p>
          <a:p>
            <a:pPr eaLnBrk="1">
              <a:lnSpc>
                <a:spcPct val="93000"/>
              </a:lnSpc>
              <a:buClr>
                <a:srgbClr val="0E594D"/>
              </a:buClr>
              <a:buSzPct val="45000"/>
              <a:buFont typeface="Wingdings" pitchFamily="2" charset="2"/>
              <a:buChar char=""/>
            </a:pP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E594D"/>
              </a:buClr>
              <a:buSzPct val="45000"/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p(s) = 1/(L-1),  0 ≤ s ≤ L-1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1503363"/>
          </a:xfrm>
        </p:spPr>
        <p:txBody>
          <a:bodyPr tIns="21168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What transformation will give you a uniform distribution for </a:t>
            </a:r>
            <a:r>
              <a:rPr lang="en-US" altLang="en-US" i="1" smtClean="0"/>
              <a:t>s?</a:t>
            </a:r>
          </a:p>
          <a:p>
            <a:pPr marL="863600" lvl="1" indent="-287338" eaLnBrk="1">
              <a:spcBef>
                <a:spcPts val="1200"/>
              </a:spcBef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smtClean="0"/>
              <a:t>cumulative distribution function (CDF)</a:t>
            </a:r>
          </a:p>
          <a:p>
            <a:pPr marL="863600" lvl="1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863600" lvl="1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863600" lvl="1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863600" lvl="1" indent="-287338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863600" lvl="1" indent="-287338" algn="ctr" eaLnBrk="1">
              <a:buSzPct val="7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s = T(r) = (L – 1) </a:t>
            </a:r>
            <a:r>
              <a:rPr lang="en-US" altLang="en-US" sz="4800" smtClean="0">
                <a:sym typeface="Symbol" pitchFamily="18" charset="2"/>
              </a:rPr>
              <a:t> </a:t>
            </a:r>
            <a:r>
              <a:rPr lang="en-US" altLang="en-US" smtClean="0">
                <a:sym typeface="Symbol" pitchFamily="18" charset="2"/>
              </a:rPr>
              <a:t>p(x) dx   </a:t>
            </a:r>
            <a:r>
              <a:rPr lang="en-US" altLang="en-US" sz="2400" smtClean="0">
                <a:sym typeface="Symbol" pitchFamily="18" charset="2"/>
              </a:rPr>
              <a:t>(integrate from 0 to r)</a:t>
            </a:r>
            <a:endParaRPr lang="en-US" alt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60588"/>
            <a:ext cx="8696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2798763"/>
          </a:xfrm>
        </p:spPr>
        <p:txBody>
          <a:bodyPr tIns="21168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For discrete case, also use the cdf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400" smtClean="0"/>
          </a:p>
          <a:p>
            <a:pPr marL="431800" indent="-323850" algn="ctr" eaLnBrk="1">
              <a:buClr>
                <a:srgbClr val="0E594D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smtClean="0"/>
              <a:t>s</a:t>
            </a:r>
            <a:r>
              <a:rPr lang="en-US" altLang="en-US" sz="2400" baseline="-25000" smtClean="0"/>
              <a:t>k</a:t>
            </a:r>
            <a:r>
              <a:rPr lang="en-US" altLang="en-US" sz="2400" smtClean="0"/>
              <a:t> = T(r</a:t>
            </a:r>
            <a:r>
              <a:rPr lang="en-US" altLang="en-US" sz="2400" baseline="-25000" smtClean="0"/>
              <a:t>k</a:t>
            </a:r>
            <a:r>
              <a:rPr lang="en-US" altLang="en-US" sz="2400" smtClean="0"/>
              <a:t>) = ( L – 1 ) </a:t>
            </a:r>
            <a:r>
              <a:rPr lang="en-US" altLang="en-US" sz="3600" smtClean="0">
                <a:latin typeface="Symbol" pitchFamily="18" charset="2"/>
              </a:rPr>
              <a:t>S</a:t>
            </a:r>
            <a:r>
              <a:rPr lang="en-US" altLang="en-US" sz="2400" smtClean="0"/>
              <a:t> p(r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    (sum j = 0 to 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Equalization: Example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519363"/>
            <a:ext cx="46799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44763"/>
            <a:ext cx="16192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Equalization: Example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700338"/>
            <a:ext cx="91233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 Equalization: Example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300788" y="7046913"/>
            <a:ext cx="37798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16125"/>
            <a:ext cx="36512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046913"/>
            <a:ext cx="58594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Local Histogram Equalization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640763" cy="2370138"/>
          </a:xfrm>
        </p:spPr>
        <p:txBody>
          <a:bodyPr tIns="24695"/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smtClean="0"/>
              <a:t>Global approach good for overall contrast enhancement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smtClean="0"/>
              <a:t>However, there may be cases where it is necessary to enhance details over small areas in image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smtClean="0"/>
              <a:t>Solution: perform histogram equalization over a small neighborhood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Point Processing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2124075"/>
            <a:ext cx="8280400" cy="4762500"/>
          </a:xfrm>
        </p:spPr>
        <p:txBody>
          <a:bodyPr tIns="21168"/>
          <a:lstStyle/>
          <a:p>
            <a:pPr marL="431800" indent="-323850" eaLnBrk="1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dirty="0" smtClean="0"/>
              <a:t>Simplest of image enhancement techniques</a:t>
            </a:r>
          </a:p>
          <a:p>
            <a:pPr marL="431800" indent="-323850" eaLnBrk="1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dirty="0" smtClean="0"/>
              <a:t>Processing based only on intensity of individual pixels</a:t>
            </a:r>
          </a:p>
          <a:p>
            <a:pPr marL="431800" indent="-323850" eaLnBrk="1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dirty="0" smtClean="0"/>
              <a:t>Given g(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 as the output pixel, f(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 as the input pixel, and T as some transformation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2400" dirty="0"/>
          </a:p>
          <a:p>
            <a:pPr marL="107950" indent="0" algn="ctr" eaLnBrk="1">
              <a:buClr>
                <a:srgbClr val="0E594D"/>
              </a:buClr>
              <a:buSzPct val="45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dirty="0" smtClean="0"/>
              <a:t>g(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 = T[f(</a:t>
            </a:r>
            <a:r>
              <a:rPr lang="en-US" altLang="en-US" dirty="0" err="1" smtClean="0"/>
              <a:t>x,y</a:t>
            </a:r>
            <a:r>
              <a:rPr lang="en-US" altLang="en-US" dirty="0" smtClean="0"/>
              <a:t>)]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Local Histogram Equalization: Example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08238"/>
            <a:ext cx="9488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544513" y="6218238"/>
            <a:ext cx="929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http://scikit-image.org/docs/dev/auto_examples/plot_local_equalize.html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720725" y="2124075"/>
            <a:ext cx="8280400" cy="1198563"/>
          </a:xfrm>
        </p:spPr>
        <p:txBody>
          <a:bodyPr tIns="21168" anchor="t"/>
          <a:lstStyle/>
          <a:p>
            <a:pPr marL="431800" indent="-323850" algn="l" eaLnBrk="1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0" dirty="0" smtClean="0">
                <a:solidFill>
                  <a:srgbClr val="000000"/>
                </a:solidFill>
              </a:rPr>
              <a:t>Histogram</a:t>
            </a:r>
          </a:p>
          <a:p>
            <a:pPr marL="863600" lvl="1" indent="-287338" algn="l" eaLnBrk="1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0" i="1" dirty="0" err="1" smtClean="0">
                <a:solidFill>
                  <a:srgbClr val="000000"/>
                </a:solidFill>
              </a:rPr>
              <a:t>n</a:t>
            </a:r>
            <a:r>
              <a:rPr lang="en-US" sz="2400" b="0" i="1" baseline="-33000" dirty="0" err="1" smtClean="0">
                <a:solidFill>
                  <a:srgbClr val="000000"/>
                </a:solidFill>
              </a:rPr>
              <a:t>k</a:t>
            </a:r>
            <a:r>
              <a:rPr lang="en-US" sz="2400" b="0" dirty="0" smtClean="0">
                <a:solidFill>
                  <a:srgbClr val="000000"/>
                </a:solidFill>
              </a:rPr>
              <a:t> represents the number of occurrences for the </a:t>
            </a:r>
            <a:r>
              <a:rPr lang="en-US" sz="2400" b="0" i="1" dirty="0" err="1" smtClean="0">
                <a:solidFill>
                  <a:srgbClr val="000000"/>
                </a:solidFill>
              </a:rPr>
              <a:t>k</a:t>
            </a:r>
            <a:r>
              <a:rPr lang="en-US" sz="2400" b="0" baseline="33000" dirty="0" err="1" smtClean="0">
                <a:solidFill>
                  <a:srgbClr val="000000"/>
                </a:solidFill>
              </a:rPr>
              <a:t>th</a:t>
            </a:r>
            <a:r>
              <a:rPr lang="en-US" sz="2400" b="0" dirty="0" smtClean="0">
                <a:solidFill>
                  <a:srgbClr val="000000"/>
                </a:solidFill>
              </a:rPr>
              <a:t> gray level </a:t>
            </a:r>
            <a:r>
              <a:rPr lang="en-US" sz="2400" b="0" i="1" dirty="0" err="1" smtClean="0">
                <a:solidFill>
                  <a:srgbClr val="000000"/>
                </a:solidFill>
              </a:rPr>
              <a:t>z</a:t>
            </a:r>
            <a:r>
              <a:rPr lang="en-US" sz="2400" b="0" i="1" baseline="-33000" dirty="0" err="1" smtClean="0">
                <a:solidFill>
                  <a:srgbClr val="000000"/>
                </a:solidFill>
              </a:rPr>
              <a:t>k</a:t>
            </a:r>
            <a:endParaRPr lang="en-US" sz="2400" b="0" i="1" baseline="-33000" dirty="0" smtClean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720725" y="395288"/>
            <a:ext cx="8459788" cy="1263650"/>
          </a:xfrm>
        </p:spPr>
        <p:txBody>
          <a:bodyPr tIns="38808" anchor="ctr"/>
          <a:lstStyle/>
          <a:p>
            <a:pPr marL="0" indent="0"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400" b="1" smtClean="0">
                <a:solidFill>
                  <a:srgbClr val="333333"/>
                </a:solidFill>
              </a:rPr>
              <a:t>Histograms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35025" y="3779838"/>
            <a:ext cx="8777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168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1pPr>
            <a:lvl2pPr marL="863600" indent="-287338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方正明體" charset="0"/>
                <a:cs typeface="方正明體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E594D"/>
              </a:buClr>
              <a:buSzPct val="45000"/>
              <a:buFont typeface="Wingdings" charset="2"/>
              <a:buChar char="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Normalized Histogram</a:t>
            </a:r>
          </a:p>
          <a:p>
            <a:pPr lvl="1" eaLnBrk="1">
              <a:lnSpc>
                <a:spcPct val="93000"/>
              </a:lnSpc>
              <a:buSzPct val="75000"/>
              <a:buFont typeface="Symbol" charset="2"/>
              <a:buChar char="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Probability of occurrence of gray level </a:t>
            </a:r>
            <a:r>
              <a:rPr lang="en-US" altLang="en-US" i="1" dirty="0" err="1" smtClean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US" altLang="en-US" i="1" baseline="-33000" dirty="0" err="1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i="1" baseline="-33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</a:rPr>
              <a:t> (probability distribution function or pdf)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by normalizing the occurrence of each grey level by the total number of pixels (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1" eaLnBrk="1">
              <a:lnSpc>
                <a:spcPct val="93000"/>
              </a:lnSpc>
              <a:buSzPct val="75000"/>
              <a:buFont typeface="Symbol" charset="2"/>
              <a:buChar char="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L is the total number of grey levels</a:t>
            </a:r>
          </a:p>
          <a:p>
            <a:pPr lvl="1" eaLnBrk="1">
              <a:lnSpc>
                <a:spcPct val="93000"/>
              </a:lnSpc>
              <a:buSzPct val="75000"/>
              <a:buFont typeface="Symbol" charset="2"/>
              <a:buChar char=""/>
              <a:defRPr/>
            </a:pPr>
            <a:endParaRPr lang="en-US" altLang="en-US" i="1" dirty="0" smtClean="0">
              <a:solidFill>
                <a:srgbClr val="000000"/>
              </a:solidFill>
              <a:latin typeface="Arial" charset="0"/>
            </a:endParaRPr>
          </a:p>
          <a:p>
            <a:pPr lvl="1" eaLnBrk="1">
              <a:lnSpc>
                <a:spcPct val="93000"/>
              </a:lnSpc>
              <a:buSzPct val="75000"/>
              <a:buFont typeface="Symbol" charset="2"/>
              <a:buChar char=""/>
              <a:defRPr/>
            </a:pPr>
            <a:endParaRPr lang="en-US" altLang="en-US" i="1" dirty="0" smtClean="0">
              <a:solidFill>
                <a:srgbClr val="000000"/>
              </a:solidFill>
              <a:latin typeface="Arial" charset="0"/>
            </a:endParaRPr>
          </a:p>
          <a:p>
            <a:pPr marL="450850" indent="-342900" eaLnBrk="1">
              <a:lnSpc>
                <a:spcPct val="93000"/>
              </a:lnSpc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i="1" dirty="0" smtClean="0">
                <a:solidFill>
                  <a:srgbClr val="000000"/>
                </a:solidFill>
                <a:latin typeface="Arial" charset="0"/>
              </a:rPr>
              <a:t>See blackboard sketches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Continuous Representation</a:t>
            </a:r>
          </a:p>
        </p:txBody>
      </p:sp>
      <p:sp>
        <p:nvSpPr>
          <p:cNvPr id="6147" name="Content Placeholder 12"/>
          <p:cNvSpPr>
            <a:spLocks noGrp="1"/>
          </p:cNvSpPr>
          <p:nvPr>
            <p:ph idx="1"/>
          </p:nvPr>
        </p:nvSpPr>
        <p:spPr>
          <a:xfrm>
            <a:off x="741363" y="2101850"/>
            <a:ext cx="8607425" cy="5106988"/>
          </a:xfrm>
        </p:spPr>
        <p:txBody>
          <a:bodyPr/>
          <a:lstStyle/>
          <a:p>
            <a:r>
              <a:rPr lang="en-US" altLang="en-US" dirty="0" smtClean="0"/>
              <a:t>For a continuous distribution bounded between 0 and L-1:</a:t>
            </a:r>
          </a:p>
          <a:p>
            <a:endParaRPr lang="en-US" altLang="en-US" dirty="0" smtClean="0"/>
          </a:p>
          <a:p>
            <a:pPr algn="ctr">
              <a:buFont typeface="Times New Roman" pitchFamily="18" charset="0"/>
              <a:buNone/>
            </a:pPr>
            <a:r>
              <a:rPr lang="en-US" altLang="en-US" sz="4800" dirty="0" smtClean="0">
                <a:sym typeface="Symbol" pitchFamily="18" charset="2"/>
              </a:rPr>
              <a:t></a:t>
            </a:r>
            <a:r>
              <a:rPr lang="en-US" altLang="en-US" dirty="0" smtClean="0"/>
              <a:t> p(r) </a:t>
            </a:r>
            <a:r>
              <a:rPr lang="en-US" altLang="en-US" dirty="0" err="1" smtClean="0"/>
              <a:t>dr</a:t>
            </a:r>
            <a:r>
              <a:rPr lang="en-US" altLang="en-US" dirty="0" smtClean="0"/>
              <a:t> = 1    </a:t>
            </a:r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What term is used for the integral of a pdf?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Recall: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US" altLang="en-US" sz="2400" dirty="0" smtClean="0">
                <a:sym typeface="Symbol" pitchFamily="18" charset="2"/>
              </a:rPr>
              <a:t> = Mean = </a:t>
            </a:r>
            <a:r>
              <a:rPr lang="en-US" altLang="en-US" sz="4800" dirty="0" smtClean="0">
                <a:sym typeface="Symbol" pitchFamily="18" charset="2"/>
              </a:rPr>
              <a:t></a:t>
            </a:r>
            <a:r>
              <a:rPr lang="en-US" altLang="en-US" dirty="0" smtClean="0"/>
              <a:t> r p(r) </a:t>
            </a:r>
            <a:r>
              <a:rPr lang="en-US" altLang="en-US" dirty="0" err="1" smtClean="0"/>
              <a:t>dr</a:t>
            </a:r>
            <a:r>
              <a:rPr lang="en-US" altLang="en-US" dirty="0" smtClean="0"/>
              <a:t>     </a:t>
            </a:r>
          </a:p>
          <a:p>
            <a:pPr algn="ctr">
              <a:buFont typeface="Times New Roman" pitchFamily="18" charset="0"/>
              <a:buNone/>
            </a:pP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sym typeface="Symbol" pitchFamily="18" charset="2"/>
              </a:rPr>
              <a:t>2</a:t>
            </a:r>
            <a:r>
              <a:rPr lang="en-US" altLang="en-US" sz="2400" dirty="0" smtClean="0">
                <a:sym typeface="Symbol" pitchFamily="18" charset="2"/>
              </a:rPr>
              <a:t> = Variance = </a:t>
            </a:r>
            <a:r>
              <a:rPr lang="en-US" altLang="en-US" sz="4800" dirty="0" smtClean="0">
                <a:sym typeface="Symbol" pitchFamily="18" charset="2"/>
              </a:rPr>
              <a:t></a:t>
            </a:r>
            <a:r>
              <a:rPr lang="en-US" altLang="en-US" dirty="0" smtClean="0"/>
              <a:t> (r -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US" altLang="en-US" dirty="0" smtClean="0"/>
              <a:t>)</a:t>
            </a:r>
            <a:r>
              <a:rPr lang="en-US" altLang="en-US" baseline="30000" dirty="0" smtClean="0">
                <a:sym typeface="Symbol" pitchFamily="18" charset="2"/>
              </a:rPr>
              <a:t>2</a:t>
            </a:r>
            <a:r>
              <a:rPr lang="en-US" altLang="en-US" dirty="0" smtClean="0"/>
              <a:t> p(r) </a:t>
            </a:r>
            <a:r>
              <a:rPr lang="en-US" altLang="en-US" dirty="0" err="1" smtClean="0"/>
              <a:t>dr</a:t>
            </a:r>
            <a:r>
              <a:rPr lang="en-US" altLang="en-US" dirty="0" smtClean="0"/>
              <a:t>     </a:t>
            </a:r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  <a:p>
            <a:pPr algn="ctr">
              <a:buFont typeface="Times New Roman" pitchFamily="18" charset="0"/>
              <a:buNone/>
            </a:pPr>
            <a:endParaRPr lang="en-US" altLang="en-US" dirty="0" smtClean="0"/>
          </a:p>
        </p:txBody>
      </p:sp>
      <p:sp>
        <p:nvSpPr>
          <p:cNvPr id="6148" name="AutoShape 2"/>
          <p:cNvSpPr>
            <a:spLocks noChangeAspect="1" noChangeArrowheads="1"/>
          </p:cNvSpPr>
          <p:nvPr/>
        </p:nvSpPr>
        <p:spPr bwMode="auto">
          <a:xfrm>
            <a:off x="3059113" y="3932238"/>
            <a:ext cx="47037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Contrast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meant by contrast?</a:t>
            </a:r>
          </a:p>
          <a:p>
            <a:pPr lvl="1"/>
            <a:r>
              <a:rPr lang="en-US" altLang="en-US" smtClean="0"/>
              <a:t>Distribution of grey levels in an image</a:t>
            </a:r>
          </a:p>
          <a:p>
            <a:pPr lvl="1"/>
            <a:r>
              <a:rPr lang="en-US" altLang="en-US" smtClean="0"/>
              <a:t>Represented by the histogram</a:t>
            </a:r>
          </a:p>
          <a:p>
            <a:pPr lvl="1"/>
            <a:r>
              <a:rPr lang="en-US" altLang="en-US" smtClean="0"/>
              <a:t>Types of contrast:</a:t>
            </a:r>
          </a:p>
        </p:txBody>
      </p:sp>
      <p:cxnSp>
        <p:nvCxnSpPr>
          <p:cNvPr id="7172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696119" y="5455444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Arrow Connector 6"/>
          <p:cNvCxnSpPr>
            <a:cxnSpLocks noChangeShapeType="1"/>
          </p:cNvCxnSpPr>
          <p:nvPr/>
        </p:nvCxnSpPr>
        <p:spPr bwMode="auto">
          <a:xfrm>
            <a:off x="1382713" y="6142038"/>
            <a:ext cx="1371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288507" y="5455444"/>
            <a:ext cx="1371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Arrow Connector 8"/>
          <p:cNvCxnSpPr>
            <a:cxnSpLocks noChangeShapeType="1"/>
          </p:cNvCxnSpPr>
          <p:nvPr/>
        </p:nvCxnSpPr>
        <p:spPr bwMode="auto">
          <a:xfrm>
            <a:off x="3973513" y="614045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5880101" y="5453062"/>
            <a:ext cx="1371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Arrow Connector 10"/>
          <p:cNvCxnSpPr>
            <a:cxnSpLocks noChangeShapeType="1"/>
          </p:cNvCxnSpPr>
          <p:nvPr/>
        </p:nvCxnSpPr>
        <p:spPr bwMode="auto">
          <a:xfrm>
            <a:off x="6565900" y="6140450"/>
            <a:ext cx="1371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1230313" y="6370638"/>
            <a:ext cx="1600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Low</a:t>
            </a: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3821113" y="6370638"/>
            <a:ext cx="1600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High</a:t>
            </a: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6488113" y="6370638"/>
            <a:ext cx="1600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Best??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Levels of Contrast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700338"/>
            <a:ext cx="91535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349875"/>
            <a:ext cx="15827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95288"/>
            <a:ext cx="8459788" cy="12636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mtClean="0"/>
              <a:t>Histograms: Example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759450" y="7019925"/>
            <a:ext cx="3779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12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方正明體" charset="0"/>
                <a:cs typeface="方正明體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Source: Gonzalez and Woods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35113"/>
            <a:ext cx="50403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Conditions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41363" y="2101850"/>
            <a:ext cx="8794750" cy="5030788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LcParenR"/>
            </a:pPr>
            <a:r>
              <a:rPr lang="en-US" altLang="en-US" sz="2800" smtClean="0"/>
              <a:t>Transformation should be monotonically increasing or monotonically decreasing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altLang="en-US" sz="2400" smtClean="0"/>
              <a:t>Ensures no artifacts based on reversals of intensity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altLang="en-US" sz="2800" smtClean="0"/>
              <a:t>Range of output should be the same as range of input.</a:t>
            </a:r>
          </a:p>
          <a:p>
            <a:pPr marL="514350" indent="-514350">
              <a:buFont typeface="Arial" pitchFamily="34" charset="0"/>
              <a:buAutoNum type="alphaLcParenR"/>
            </a:pPr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237038"/>
            <a:ext cx="56657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465638"/>
            <a:ext cx="12636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方正明體"/>
        <a:cs typeface="方正明體"/>
      </a:majorFont>
      <a:minorFont>
        <a:latin typeface="Arial"/>
        <a:ea typeface="方正明體"/>
        <a:cs typeface="方正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12320</TotalTime>
  <Words>828</Words>
  <Application>Microsoft Office PowerPoint</Application>
  <PresentationFormat>Custom</PresentationFormat>
  <Paragraphs>135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SYDE 575: Digital Image Processing</vt:lpstr>
      <vt:lpstr>Enhancement vs. Restoration</vt:lpstr>
      <vt:lpstr>Point Processing</vt:lpstr>
      <vt:lpstr>Histograms</vt:lpstr>
      <vt:lpstr>Continuous Representation</vt:lpstr>
      <vt:lpstr>Contrast</vt:lpstr>
      <vt:lpstr>Levels of Contrast</vt:lpstr>
      <vt:lpstr>Histograms: Example</vt:lpstr>
      <vt:lpstr>Conditions</vt:lpstr>
      <vt:lpstr>Point Transformations</vt:lpstr>
      <vt:lpstr>Intensity Transformation Function</vt:lpstr>
      <vt:lpstr>Example: Negative</vt:lpstr>
      <vt:lpstr>Gamma Correction</vt:lpstr>
      <vt:lpstr>Gamma Curves</vt:lpstr>
      <vt:lpstr>Gamma Correction: Example</vt:lpstr>
      <vt:lpstr>Gamma Transformation: stretch low range and compress high range</vt:lpstr>
      <vt:lpstr>Gamma Transformation: compress low range and stretch high range</vt:lpstr>
      <vt:lpstr>Other Point Transformations</vt:lpstr>
      <vt:lpstr>Log and Inverse Log Transforms</vt:lpstr>
      <vt:lpstr>Enhancing the 2D Fourier Spectrum</vt:lpstr>
      <vt:lpstr>Histogram Equalization</vt:lpstr>
      <vt:lpstr>Histogram Equalization</vt:lpstr>
      <vt:lpstr>Histogram Equalization</vt:lpstr>
      <vt:lpstr>Histogram Equalization</vt:lpstr>
      <vt:lpstr>Histogram Equalization</vt:lpstr>
      <vt:lpstr>Histogram Equalization: Example</vt:lpstr>
      <vt:lpstr>Histogram Equalization: Example</vt:lpstr>
      <vt:lpstr>Histogram Equalization: Example</vt:lpstr>
      <vt:lpstr>Local Histogram Equalization</vt:lpstr>
      <vt:lpstr>Local Histogram Equalization: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SYDE 575: Introduction to Image Processing</dc:title>
  <dc:creator>dclausi</dc:creator>
  <cp:lastModifiedBy>Waterloo Nexus</cp:lastModifiedBy>
  <cp:revision>386</cp:revision>
  <cp:lastPrinted>1601-01-01T00:00:00Z</cp:lastPrinted>
  <dcterms:created xsi:type="dcterms:W3CDTF">2008-07-28T19:34:21Z</dcterms:created>
  <dcterms:modified xsi:type="dcterms:W3CDTF">2015-09-23T19:20:28Z</dcterms:modified>
</cp:coreProperties>
</file>