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8" r:id="rId2"/>
    <p:sldId id="324" r:id="rId3"/>
    <p:sldId id="358" r:id="rId4"/>
    <p:sldId id="327" r:id="rId5"/>
    <p:sldId id="340" r:id="rId6"/>
    <p:sldId id="357" r:id="rId7"/>
    <p:sldId id="316" r:id="rId8"/>
    <p:sldId id="339" r:id="rId9"/>
    <p:sldId id="317" r:id="rId10"/>
    <p:sldId id="355" r:id="rId11"/>
    <p:sldId id="338" r:id="rId12"/>
    <p:sldId id="318" r:id="rId13"/>
    <p:sldId id="356" r:id="rId14"/>
    <p:sldId id="344" r:id="rId15"/>
    <p:sldId id="320" r:id="rId16"/>
    <p:sldId id="319" r:id="rId17"/>
    <p:sldId id="382" r:id="rId18"/>
    <p:sldId id="337" r:id="rId19"/>
    <p:sldId id="374" r:id="rId20"/>
    <p:sldId id="321" r:id="rId21"/>
    <p:sldId id="383" r:id="rId22"/>
    <p:sldId id="346" r:id="rId23"/>
    <p:sldId id="353" r:id="rId24"/>
    <p:sldId id="347" r:id="rId25"/>
    <p:sldId id="380" r:id="rId26"/>
    <p:sldId id="381" r:id="rId27"/>
    <p:sldId id="330" r:id="rId28"/>
    <p:sldId id="331" r:id="rId29"/>
    <p:sldId id="354" r:id="rId30"/>
  </p:sldIdLst>
  <p:sldSz cx="10058400" cy="777240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A4"/>
    <a:srgbClr val="0057D6"/>
    <a:srgbClr val="FF3300"/>
    <a:srgbClr val="0066FF"/>
    <a:srgbClr val="000082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2" autoAdjust="0"/>
    <p:restoredTop sz="95015" autoAdjust="0"/>
  </p:normalViewPr>
  <p:slideViewPr>
    <p:cSldViewPr snapToObjects="1">
      <p:cViewPr>
        <p:scale>
          <a:sx n="50" d="100"/>
          <a:sy n="50" d="100"/>
        </p:scale>
        <p:origin x="-810" y="-31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70"/>
    </p:cViewPr>
  </p:sorterViewPr>
  <p:notesViewPr>
    <p:cSldViewPr snapToObjects="1">
      <p:cViewPr varScale="1">
        <p:scale>
          <a:sx n="62" d="100"/>
          <a:sy n="62" d="100"/>
        </p:scale>
        <p:origin x="-1356" y="-78"/>
      </p:cViewPr>
      <p:guideLst>
        <p:guide orient="horz" pos="3024"/>
        <p:guide pos="2304"/>
      </p:guideLst>
    </p:cSldViewPr>
  </p:notesViewPr>
  <p:gridSpacing cx="46816963" cy="468169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Arial" charset="0"/>
              </a:defRPr>
            </a:lvl1pPr>
          </a:lstStyle>
          <a:p>
            <a:fld id="{CDE88A21-CFD5-4DAB-B511-6925745CB1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8738" y="720725"/>
            <a:ext cx="46593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Arial" charset="0"/>
              </a:defRPr>
            </a:lvl1pPr>
          </a:lstStyle>
          <a:p>
            <a:fld id="{39FDF4A4-38A4-4753-A304-4B545E8862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5DCDC-C6E5-4C73-A982-A09EB241AE6A}" type="slidenum">
              <a:rPr lang="en-US"/>
              <a:pPr/>
              <a:t>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82BF0-CBB0-4E1E-86B2-C80BC3797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3B288-B3C7-4A35-820D-5894BFFF7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73BB4-78F4-48B3-A329-CF4C95106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35797-83E2-48AA-B9D7-5A3213680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A741F-DAE2-40DA-844D-27A5F1004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DBA92-48E9-40BC-9873-26443930A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3EE9E-75F1-47D9-9C4D-1892BE17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8F7B6-3071-4D07-8A8F-366E7655E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1C230-1EC5-4529-9075-7589AD70F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8B53E-932D-4F71-BAA2-96FCF6EDA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18F2F-99F4-4110-B3F2-50D7D7D8A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l" defTabSz="1019175">
              <a:defRPr sz="16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>
              <a:defRPr sz="16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>
              <a:defRPr sz="1600" b="0">
                <a:latin typeface="+mn-lt"/>
              </a:defRPr>
            </a:lvl1pPr>
          </a:lstStyle>
          <a:p>
            <a:fld id="{C55818FA-822D-4F13-8A8C-49153CE1FF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2pPr>
      <a:lvl3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3pPr>
      <a:lvl4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4pPr>
      <a:lvl5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82588" indent="-382588" algn="l" defTabSz="1019175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73175" indent="-254000" algn="l" defTabSz="1019175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82763" indent="-254000" algn="l" defTabSz="101917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923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6213" y="3005138"/>
            <a:ext cx="97059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b="0"/>
              <a:t>Robust Nonlinear Model Predictive Control using Volterra Models and the Structured Singular Value (</a:t>
            </a:r>
            <a:r>
              <a:rPr lang="en-US" b="0">
                <a:sym typeface="Symbol" pitchFamily="18" charset="2"/>
              </a:rPr>
              <a:t></a:t>
            </a:r>
            <a:r>
              <a:rPr lang="en-US" b="0"/>
              <a:t>)</a:t>
            </a:r>
          </a:p>
        </p:txBody>
      </p:sp>
      <p:pic>
        <p:nvPicPr>
          <p:cNvPr id="28685" name="Picture 13" descr="UW CMYK Colo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569913"/>
            <a:ext cx="1766887" cy="1354137"/>
          </a:xfrm>
          <a:prstGeom prst="rect">
            <a:avLst/>
          </a:prstGeom>
          <a:noFill/>
        </p:spPr>
      </p:pic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414588" y="4403725"/>
            <a:ext cx="522763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200" b="0"/>
              <a:t>Rosendo D</a:t>
            </a:r>
            <a:r>
              <a:rPr lang="en-US" sz="2200" b="0">
                <a:cs typeface="Times New Roman" pitchFamily="18" charset="0"/>
              </a:rPr>
              <a:t>í</a:t>
            </a:r>
            <a:r>
              <a:rPr lang="en-US" sz="2200" b="0"/>
              <a:t>az-Mendoza and Hector Budman</a:t>
            </a:r>
          </a:p>
          <a:p>
            <a:pPr defTabSz="1019175"/>
            <a:endParaRPr lang="en-US" sz="2200" b="0"/>
          </a:p>
          <a:p>
            <a:pPr defTabSz="1019175"/>
            <a:r>
              <a:rPr lang="en-US" sz="2200" b="0"/>
              <a:t>ADCHEM 2009</a:t>
            </a:r>
          </a:p>
          <a:p>
            <a:pPr defTabSz="1019175"/>
            <a:r>
              <a:rPr lang="en-US" sz="2200" b="0"/>
              <a:t>July 12–15 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4" name="Picture 8" descr="un tot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1943100"/>
            <a:ext cx="4827587" cy="3729038"/>
          </a:xfrm>
          <a:prstGeom prst="rect">
            <a:avLst/>
          </a:prstGeom>
          <a:noFill/>
        </p:spPr>
      </p:pic>
      <p:graphicFrame>
        <p:nvGraphicFramePr>
          <p:cNvPr id="157705" name="Object 9"/>
          <p:cNvGraphicFramePr>
            <a:graphicFrameLocks noChangeAspect="1"/>
          </p:cNvGraphicFramePr>
          <p:nvPr/>
        </p:nvGraphicFramePr>
        <p:xfrm>
          <a:off x="4446588" y="3025775"/>
          <a:ext cx="5461000" cy="1643063"/>
        </p:xfrm>
        <a:graphic>
          <a:graphicData uri="http://schemas.openxmlformats.org/presentationml/2006/ole">
            <p:oleObj spid="_x0000_s157705" name="Equation" r:id="rId4" imgW="2616120" imgH="787320" progId="Equation.3">
              <p:embed/>
            </p:oleObj>
          </a:graphicData>
        </a:graphic>
      </p:graphicFrame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7710" name="Rectangle 14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5029200" y="966788"/>
            <a:ext cx="4676775" cy="24161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200">
                <a:latin typeface="Arial" charset="0"/>
              </a:rPr>
              <a:t>Structured Singular Value (</a:t>
            </a:r>
            <a:r>
              <a:rPr lang="en-US" sz="2200">
                <a:latin typeface="Arial" charset="0"/>
                <a:sym typeface="Symbol" pitchFamily="18" charset="2"/>
              </a:rPr>
              <a:t></a:t>
            </a:r>
            <a:r>
              <a:rPr lang="en-US" sz="2200">
                <a:latin typeface="Arial" charset="0"/>
              </a:rPr>
              <a:t>)</a:t>
            </a:r>
            <a:endParaRPr lang="en-US" sz="2200" baseline="30000">
              <a:latin typeface="Arial" charset="0"/>
            </a:endParaRPr>
          </a:p>
          <a:p>
            <a:pPr defTabSz="1019175"/>
            <a:endParaRPr lang="en-US" sz="2200">
              <a:latin typeface="Arial" charset="0"/>
            </a:endParaRPr>
          </a:p>
          <a:p>
            <a:pPr algn="just" defTabSz="1019175"/>
            <a:r>
              <a:rPr lang="en-US" sz="2700" b="0">
                <a:latin typeface="Arial" charset="0"/>
              </a:rPr>
              <a:t>Calculation of the worst </a:t>
            </a:r>
            <a:r>
              <a:rPr lang="en-US" sz="2700" b="0" i="1">
                <a:latin typeface="Arial" charset="0"/>
                <a:cs typeface="Times New Roman" pitchFamily="18" charset="0"/>
              </a:rPr>
              <a:t>ŷ(k) </a:t>
            </a:r>
            <a:r>
              <a:rPr lang="en-US" sz="2700" b="0">
                <a:latin typeface="Arial" charset="0"/>
                <a:cs typeface="Times New Roman" pitchFamily="18" charset="0"/>
              </a:rPr>
              <a:t>to </a:t>
            </a:r>
            <a:r>
              <a:rPr lang="en-US" sz="2700" b="0" i="1">
                <a:latin typeface="Arial" charset="0"/>
                <a:cs typeface="Times New Roman" pitchFamily="18" charset="0"/>
              </a:rPr>
              <a:t>ŷ</a:t>
            </a:r>
            <a:r>
              <a:rPr lang="en-US" sz="2700" b="0" i="1">
                <a:latin typeface="Arial" charset="0"/>
              </a:rPr>
              <a:t>(k+p)</a:t>
            </a:r>
            <a:r>
              <a:rPr lang="en-US" sz="2700" b="0">
                <a:latin typeface="Arial" charset="0"/>
                <a:cs typeface="Times New Roman" pitchFamily="18" charset="0"/>
              </a:rPr>
              <a:t> when parameter uncertainty is taken in consideration, i. e., for </a:t>
            </a:r>
            <a:r>
              <a:rPr lang="en-US" sz="2700" b="0" i="1">
                <a:latin typeface="Arial" charset="0"/>
                <a:cs typeface="Times New Roman" pitchFamily="18" charset="0"/>
              </a:rPr>
              <a:t>ŷ(k)</a:t>
            </a:r>
          </a:p>
        </p:txBody>
      </p:sp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4948238" y="3886200"/>
          <a:ext cx="4637087" cy="2133600"/>
        </p:xfrm>
        <a:graphic>
          <a:graphicData uri="http://schemas.openxmlformats.org/presentationml/2006/ole">
            <p:oleObj spid="_x0000_s140297" name="Equation" r:id="rId3" imgW="2869920" imgH="1320480" progId="Equation.3">
              <p:embed/>
            </p:oleObj>
          </a:graphicData>
        </a:graphic>
      </p:graphicFrame>
      <p:pic>
        <p:nvPicPr>
          <p:cNvPr id="140303" name="Picture 15" descr="wc scenario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43100"/>
            <a:ext cx="5027613" cy="3886200"/>
          </a:xfrm>
          <a:prstGeom prst="rect">
            <a:avLst/>
          </a:prstGeom>
          <a:noFill/>
        </p:spPr>
      </p:pic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0305" name="Rectangle 17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40322" name="Rectangle 34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40324" name="Rectangle 36"/>
          <p:cNvSpPr>
            <a:spLocks noChangeArrowheads="1"/>
          </p:cNvSpPr>
          <p:nvPr/>
        </p:nvSpPr>
        <p:spPr bwMode="auto">
          <a:xfrm>
            <a:off x="179388" y="6835775"/>
            <a:ext cx="9699625" cy="5905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just" defTabSz="1019175"/>
            <a:r>
              <a:rPr lang="en-US" sz="1600" b="0">
                <a:latin typeface="Arial" charset="0"/>
              </a:rPr>
              <a:t>Doyle, J., (1982). Analysis of feedback systems with structured uncertainties, </a:t>
            </a:r>
            <a:r>
              <a:rPr lang="en-US" sz="1600" b="0" i="1">
                <a:latin typeface="Arial" charset="0"/>
              </a:rPr>
              <a:t>IEE Proceedings D Control Theory &amp; Applications</a:t>
            </a:r>
            <a:r>
              <a:rPr lang="en-US" sz="1600" b="0">
                <a:latin typeface="Arial" charset="0"/>
              </a:rPr>
              <a:t>, 129 (6), 242–250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158750" y="3038475"/>
          <a:ext cx="4948238" cy="1557338"/>
        </p:xfrm>
        <a:graphic>
          <a:graphicData uri="http://schemas.openxmlformats.org/presentationml/2006/ole">
            <p:oleObj spid="_x0000_s117768" name="Equation" r:id="rId3" imgW="2501640" imgH="787320" progId="Equation.3">
              <p:embed/>
            </p:oleObj>
          </a:graphicData>
        </a:graphic>
      </p:graphicFrame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1654175" y="952500"/>
            <a:ext cx="6750050" cy="5746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b="0">
                <a:latin typeface="Arial" charset="0"/>
              </a:rPr>
              <a:t>Structured Singular Value </a:t>
            </a:r>
            <a:r>
              <a:rPr lang="en-US" b="0">
                <a:latin typeface="Arial" charset="0"/>
                <a:sym typeface="Symbol" pitchFamily="18" charset="2"/>
              </a:rPr>
              <a:t> (SSV)</a:t>
            </a:r>
            <a:endParaRPr lang="en-US" b="0">
              <a:latin typeface="Arial" charset="0"/>
            </a:endParaRP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5732463" y="1709738"/>
            <a:ext cx="3100387" cy="5127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SSV Theorem</a:t>
            </a:r>
            <a:endParaRPr lang="el-GR" sz="2700" baseline="3000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17773" name="Object 13"/>
          <p:cNvGraphicFramePr>
            <a:graphicFrameLocks noChangeAspect="1"/>
          </p:cNvGraphicFramePr>
          <p:nvPr/>
        </p:nvGraphicFramePr>
        <p:xfrm>
          <a:off x="4957763" y="2378075"/>
          <a:ext cx="4973637" cy="765175"/>
        </p:xfrm>
        <a:graphic>
          <a:graphicData uri="http://schemas.openxmlformats.org/presentationml/2006/ole">
            <p:oleObj spid="_x0000_s117773" name="Equation" r:id="rId4" imgW="2145960" imgH="330120" progId="Equation.3">
              <p:embed/>
            </p:oleObj>
          </a:graphicData>
        </a:graphic>
      </p:graphicFrame>
      <p:graphicFrame>
        <p:nvGraphicFramePr>
          <p:cNvPr id="117774" name="Object 14"/>
          <p:cNvGraphicFramePr>
            <a:graphicFrameLocks noChangeAspect="1"/>
          </p:cNvGraphicFramePr>
          <p:nvPr/>
        </p:nvGraphicFramePr>
        <p:xfrm>
          <a:off x="4975225" y="4456113"/>
          <a:ext cx="4937125" cy="1416050"/>
        </p:xfrm>
        <a:graphic>
          <a:graphicData uri="http://schemas.openxmlformats.org/presentationml/2006/ole">
            <p:oleObj spid="_x0000_s117774" name="Equation" r:id="rId5" imgW="1726920" imgH="495000" progId="Equation.3">
              <p:embed/>
            </p:oleObj>
          </a:graphicData>
        </a:graphic>
      </p:graphicFrame>
      <p:sp>
        <p:nvSpPr>
          <p:cNvPr id="117794" name="Text Box 34"/>
          <p:cNvSpPr txBox="1">
            <a:spLocks noChangeArrowheads="1"/>
          </p:cNvSpPr>
          <p:nvPr/>
        </p:nvSpPr>
        <p:spPr bwMode="auto">
          <a:xfrm>
            <a:off x="5621338" y="3716338"/>
            <a:ext cx="4076700" cy="5127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Skew </a:t>
            </a:r>
            <a:r>
              <a:rPr lang="en-US" sz="2700" b="0">
                <a:latin typeface="Arial" charset="0"/>
                <a:sym typeface="Symbol" pitchFamily="18" charset="2"/>
              </a:rPr>
              <a:t> problem (convex)</a:t>
            </a:r>
          </a:p>
        </p:txBody>
      </p:sp>
      <p:sp>
        <p:nvSpPr>
          <p:cNvPr id="117795" name="Rectangle 35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7796" name="Rectangle 36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17797" name="Rectangle 37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7798" name="Rectangle 38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17799" name="Rectangle 39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17801" name="Rectangle 41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17803" name="Rectangle 43"/>
          <p:cNvSpPr>
            <a:spLocks noChangeArrowheads="1"/>
          </p:cNvSpPr>
          <p:nvPr/>
        </p:nvSpPr>
        <p:spPr bwMode="auto">
          <a:xfrm>
            <a:off x="288925" y="6748463"/>
            <a:ext cx="9478963" cy="5905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just" defTabSz="1019175"/>
            <a:r>
              <a:rPr lang="en-US" sz="1600" b="0">
                <a:latin typeface="Arial" charset="0"/>
              </a:rPr>
              <a:t>Braatz, R. D., Young, P. M., Doyle, J. C., and Morari, M. (1994). Computational complexity of </a:t>
            </a:r>
            <a:r>
              <a:rPr lang="en-US" sz="1600" b="0">
                <a:latin typeface="Arial" charset="0"/>
                <a:sym typeface="Symbol" pitchFamily="18" charset="2"/>
              </a:rPr>
              <a:t> calculation, </a:t>
            </a:r>
            <a:r>
              <a:rPr lang="en-US" sz="1600" b="0" i="1">
                <a:latin typeface="Arial" charset="0"/>
                <a:sym typeface="Symbol" pitchFamily="18" charset="2"/>
              </a:rPr>
              <a:t>IEEE Transactions on Automatic Control</a:t>
            </a:r>
            <a:r>
              <a:rPr lang="en-US" sz="1600" b="0">
                <a:latin typeface="Arial" charset="0"/>
                <a:sym typeface="Symbol" pitchFamily="18" charset="2"/>
              </a:rPr>
              <a:t>, 39 (5), 1000–10002.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8" name="Object 8"/>
          <p:cNvGraphicFramePr>
            <a:graphicFrameLocks noChangeAspect="1"/>
          </p:cNvGraphicFramePr>
          <p:nvPr/>
        </p:nvGraphicFramePr>
        <p:xfrm>
          <a:off x="5992813" y="4664075"/>
          <a:ext cx="2965450" cy="2465388"/>
        </p:xfrm>
        <a:graphic>
          <a:graphicData uri="http://schemas.openxmlformats.org/presentationml/2006/ole">
            <p:oleObj spid="_x0000_s158728" name="Equation" r:id="rId3" imgW="1130040" imgH="939600" progId="Equation.3">
              <p:embed/>
            </p:oleObj>
          </a:graphicData>
        </a:graphic>
      </p:graphicFrame>
      <p:sp>
        <p:nvSpPr>
          <p:cNvPr id="158742" name="Text Box 22"/>
          <p:cNvSpPr txBox="1">
            <a:spLocks noChangeArrowheads="1"/>
          </p:cNvSpPr>
          <p:nvPr/>
        </p:nvSpPr>
        <p:spPr bwMode="auto">
          <a:xfrm>
            <a:off x="5029200" y="3349625"/>
            <a:ext cx="5029200" cy="9239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just" defTabSz="1019175"/>
            <a:r>
              <a:rPr lang="en-US" sz="2700">
                <a:latin typeface="Arial" charset="0"/>
              </a:rPr>
              <a:t>M</a:t>
            </a:r>
            <a:r>
              <a:rPr lang="en-US" sz="2700" b="0">
                <a:latin typeface="Arial" charset="0"/>
              </a:rPr>
              <a:t>, interconnection matrix</a:t>
            </a:r>
          </a:p>
          <a:p>
            <a:pPr algn="just" defTabSz="1019175"/>
            <a:r>
              <a:rPr lang="el-GR" sz="2700" b="0">
                <a:latin typeface="Arial" charset="0"/>
                <a:cs typeface="Times New Roman" pitchFamily="18" charset="0"/>
              </a:rPr>
              <a:t>Δ</a:t>
            </a:r>
            <a:r>
              <a:rPr lang="en-US" sz="2700" b="0">
                <a:latin typeface="Arial" charset="0"/>
                <a:cs typeface="Times New Roman" pitchFamily="18" charset="0"/>
              </a:rPr>
              <a:t>, uncertainty block structure</a:t>
            </a:r>
            <a:endParaRPr lang="el-GR" sz="270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58743" name="Object 23"/>
          <p:cNvGraphicFramePr>
            <a:graphicFrameLocks noChangeAspect="1"/>
          </p:cNvGraphicFramePr>
          <p:nvPr/>
        </p:nvGraphicFramePr>
        <p:xfrm>
          <a:off x="696913" y="2755900"/>
          <a:ext cx="3805237" cy="2259013"/>
        </p:xfrm>
        <a:graphic>
          <a:graphicData uri="http://schemas.openxmlformats.org/presentationml/2006/ole">
            <p:oleObj spid="_x0000_s158743" name="Equation" r:id="rId4" imgW="812520" imgH="482400" progId="Equation.3">
              <p:embed/>
            </p:oleObj>
          </a:graphicData>
        </a:graphic>
      </p:graphicFrame>
      <p:grpSp>
        <p:nvGrpSpPr>
          <p:cNvPr id="158751" name="Group 31"/>
          <p:cNvGrpSpPr>
            <a:grpSpLocks/>
          </p:cNvGrpSpPr>
          <p:nvPr/>
        </p:nvGrpSpPr>
        <p:grpSpPr bwMode="auto">
          <a:xfrm>
            <a:off x="6194425" y="1022350"/>
            <a:ext cx="2481263" cy="2282825"/>
            <a:chOff x="3547" y="568"/>
            <a:chExt cx="1421" cy="1269"/>
          </a:xfrm>
        </p:grpSpPr>
        <p:sp>
          <p:nvSpPr>
            <p:cNvPr id="158730" name="Line 10"/>
            <p:cNvSpPr>
              <a:spLocks noChangeShapeType="1"/>
            </p:cNvSpPr>
            <p:nvPr/>
          </p:nvSpPr>
          <p:spPr bwMode="auto">
            <a:xfrm>
              <a:off x="4532" y="1522"/>
              <a:ext cx="4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8731" name="Line 11"/>
            <p:cNvSpPr>
              <a:spLocks noChangeShapeType="1"/>
            </p:cNvSpPr>
            <p:nvPr/>
          </p:nvSpPr>
          <p:spPr bwMode="auto">
            <a:xfrm flipH="1">
              <a:off x="4532" y="862"/>
              <a:ext cx="4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8732" name="Line 12"/>
            <p:cNvSpPr>
              <a:spLocks noChangeShapeType="1"/>
            </p:cNvSpPr>
            <p:nvPr/>
          </p:nvSpPr>
          <p:spPr bwMode="auto">
            <a:xfrm>
              <a:off x="4968" y="862"/>
              <a:ext cx="0" cy="6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8733" name="Line 13"/>
            <p:cNvSpPr>
              <a:spLocks noChangeShapeType="1"/>
            </p:cNvSpPr>
            <p:nvPr/>
          </p:nvSpPr>
          <p:spPr bwMode="auto">
            <a:xfrm flipH="1">
              <a:off x="3547" y="820"/>
              <a:ext cx="4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8734" name="Line 14"/>
            <p:cNvSpPr>
              <a:spLocks noChangeShapeType="1"/>
            </p:cNvSpPr>
            <p:nvPr/>
          </p:nvSpPr>
          <p:spPr bwMode="auto">
            <a:xfrm>
              <a:off x="3547" y="1481"/>
              <a:ext cx="4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8735" name="Line 15"/>
            <p:cNvSpPr>
              <a:spLocks noChangeShapeType="1"/>
            </p:cNvSpPr>
            <p:nvPr/>
          </p:nvSpPr>
          <p:spPr bwMode="auto">
            <a:xfrm>
              <a:off x="3547" y="820"/>
              <a:ext cx="0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8737" name="Text Box 17"/>
            <p:cNvSpPr txBox="1">
              <a:spLocks noChangeArrowheads="1"/>
            </p:cNvSpPr>
            <p:nvPr/>
          </p:nvSpPr>
          <p:spPr bwMode="auto">
            <a:xfrm>
              <a:off x="4067" y="1383"/>
              <a:ext cx="359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spAutoFit/>
            </a:bodyPr>
            <a:lstStyle/>
            <a:p>
              <a:pPr defTabSz="1019175"/>
              <a:r>
                <a:rPr lang="en-US" sz="4000">
                  <a:latin typeface="Arial" charset="0"/>
                </a:rPr>
                <a:t>M</a:t>
              </a:r>
            </a:p>
          </p:txBody>
        </p:sp>
        <p:sp>
          <p:nvSpPr>
            <p:cNvPr id="158738" name="Rectangle 18"/>
            <p:cNvSpPr>
              <a:spLocks noChangeArrowheads="1"/>
            </p:cNvSpPr>
            <p:nvPr/>
          </p:nvSpPr>
          <p:spPr bwMode="auto">
            <a:xfrm>
              <a:off x="3959" y="1334"/>
              <a:ext cx="559" cy="50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58750" name="Group 30"/>
            <p:cNvGrpSpPr>
              <a:grpSpLocks/>
            </p:cNvGrpSpPr>
            <p:nvPr/>
          </p:nvGrpSpPr>
          <p:grpSpPr bwMode="auto">
            <a:xfrm>
              <a:off x="3973" y="568"/>
              <a:ext cx="559" cy="503"/>
              <a:chOff x="2265" y="568"/>
              <a:chExt cx="559" cy="503"/>
            </a:xfrm>
          </p:grpSpPr>
          <p:sp>
            <p:nvSpPr>
              <p:cNvPr id="158748" name="Text Box 28"/>
              <p:cNvSpPr txBox="1">
                <a:spLocks noChangeArrowheads="1"/>
              </p:cNvSpPr>
              <p:nvPr/>
            </p:nvSpPr>
            <p:spPr bwMode="auto">
              <a:xfrm>
                <a:off x="2374" y="618"/>
                <a:ext cx="295" cy="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01882" tIns="50941" rIns="101882" bIns="50941">
                <a:spAutoFit/>
              </a:bodyPr>
              <a:lstStyle/>
              <a:p>
                <a:pPr algn="l" defTabSz="1019175"/>
                <a:r>
                  <a:rPr lang="en-US" sz="4000">
                    <a:latin typeface="Symbol" pitchFamily="18" charset="2"/>
                  </a:rPr>
                  <a:t>D</a:t>
                </a:r>
                <a:endParaRPr lang="en-US" sz="4000"/>
              </a:p>
            </p:txBody>
          </p:sp>
          <p:sp>
            <p:nvSpPr>
              <p:cNvPr id="158749" name="Rectangle 29"/>
              <p:cNvSpPr>
                <a:spLocks noChangeArrowheads="1"/>
              </p:cNvSpPr>
              <p:nvPr/>
            </p:nvSpPr>
            <p:spPr bwMode="auto">
              <a:xfrm>
                <a:off x="2265" y="568"/>
                <a:ext cx="559" cy="50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58753" name="Rectangle 33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58755" name="Rectangle 35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56" name="Rectangle 36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58757" name="Rectangle 37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58759" name="Rectangle 39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58760" name="Text Box 40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328613" y="6003948"/>
            <a:ext cx="1477927" cy="5302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3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328613" y="1252538"/>
          <a:ext cx="9371012" cy="5264150"/>
        </p:xfrm>
        <a:graphic>
          <a:graphicData uri="http://schemas.openxmlformats.org/presentationml/2006/ole">
            <p:oleObj spid="_x0000_s146440" name="Equation" r:id="rId3" imgW="8953200" imgH="5029200" progId="Equation.3">
              <p:embed/>
            </p:oleObj>
          </a:graphicData>
        </a:graphic>
      </p:graphicFrame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4111625" y="1957388"/>
            <a:ext cx="539750" cy="9096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5300" b="0"/>
              <a:t>0</a:t>
            </a: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8991600" y="4908550"/>
            <a:ext cx="539750" cy="9096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5300" b="0"/>
              <a:t>0</a:t>
            </a:r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6446" name="Rectangle 14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46447" name="Rectangle 15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46449" name="Rectangle 17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>
            <a:off x="100013" y="419100"/>
            <a:ext cx="50038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Interconnection Matrix Example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2062163" y="6013450"/>
            <a:ext cx="2349500" cy="5175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6452" name="Rectangle 20"/>
          <p:cNvSpPr>
            <a:spLocks noChangeArrowheads="1"/>
          </p:cNvSpPr>
          <p:nvPr/>
        </p:nvSpPr>
        <p:spPr bwMode="auto">
          <a:xfrm>
            <a:off x="4538663" y="6013450"/>
            <a:ext cx="3508375" cy="517525"/>
          </a:xfrm>
          <a:prstGeom prst="rect">
            <a:avLst/>
          </a:prstGeom>
          <a:noFill/>
          <a:ln w="25400" algn="ctr">
            <a:solidFill>
              <a:srgbClr val="00008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2568575" y="6543675"/>
            <a:ext cx="1228725" cy="4365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200" b="0" dirty="0">
                <a:solidFill>
                  <a:srgbClr val="FF3300"/>
                </a:solidFill>
                <a:latin typeface="Arial" charset="0"/>
              </a:rPr>
              <a:t>Nominal</a:t>
            </a:r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5768975" y="6515100"/>
            <a:ext cx="1400175" cy="4365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200" b="0" dirty="0">
                <a:solidFill>
                  <a:srgbClr val="000099"/>
                </a:solidFill>
                <a:latin typeface="Arial" charset="0"/>
              </a:rPr>
              <a:t>Uncertain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150" y="6556404"/>
            <a:ext cx="14253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dirty="0" smtClean="0">
                <a:solidFill>
                  <a:srgbClr val="00B050"/>
                </a:solidFill>
                <a:latin typeface="+mn-lt"/>
              </a:rPr>
              <a:t>Feedback</a:t>
            </a:r>
            <a:endParaRPr lang="en-CA" sz="2200" b="0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2589213" y="966788"/>
            <a:ext cx="4879975" cy="5127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NMPC Cost Function</a:t>
            </a:r>
          </a:p>
        </p:txBody>
      </p:sp>
      <p:graphicFrame>
        <p:nvGraphicFramePr>
          <p:cNvPr id="119818" name="Object 10"/>
          <p:cNvGraphicFramePr>
            <a:graphicFrameLocks noChangeAspect="1"/>
          </p:cNvGraphicFramePr>
          <p:nvPr/>
        </p:nvGraphicFramePr>
        <p:xfrm>
          <a:off x="227013" y="1668463"/>
          <a:ext cx="5383212" cy="2374900"/>
        </p:xfrm>
        <a:graphic>
          <a:graphicData uri="http://schemas.openxmlformats.org/presentationml/2006/ole">
            <p:oleObj spid="_x0000_s119818" name="Equation" r:id="rId3" imgW="2158920" imgH="952200" progId="Equation.3">
              <p:embed/>
            </p:oleObj>
          </a:graphicData>
        </a:graphic>
      </p:graphicFrame>
      <p:graphicFrame>
        <p:nvGraphicFramePr>
          <p:cNvPr id="119820" name="Object 12"/>
          <p:cNvGraphicFramePr>
            <a:graphicFrameLocks noChangeAspect="1"/>
          </p:cNvGraphicFramePr>
          <p:nvPr/>
        </p:nvGraphicFramePr>
        <p:xfrm>
          <a:off x="5992813" y="1962150"/>
          <a:ext cx="3614737" cy="1924050"/>
        </p:xfrm>
        <a:graphic>
          <a:graphicData uri="http://schemas.openxmlformats.org/presentationml/2006/ole">
            <p:oleObj spid="_x0000_s119820" name="Equation" r:id="rId4" imgW="1765080" imgH="939600" progId="Equation.3">
              <p:embed/>
            </p:oleObj>
          </a:graphicData>
        </a:graphic>
      </p:graphicFrame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19827" name="Rectangle 19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19829" name="Rectangle 21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703263" y="966788"/>
            <a:ext cx="8651875" cy="9239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Additional terms</a:t>
            </a:r>
          </a:p>
          <a:p>
            <a:pPr defTabSz="1019175"/>
            <a:r>
              <a:rPr lang="en-US" sz="2700" b="0">
                <a:latin typeface="Arial" charset="0"/>
              </a:rPr>
              <a:t>Manipulated variables movement penalization</a:t>
            </a:r>
          </a:p>
        </p:txBody>
      </p:sp>
      <p:graphicFrame>
        <p:nvGraphicFramePr>
          <p:cNvPr id="118798" name="Object 14"/>
          <p:cNvGraphicFramePr>
            <a:graphicFrameLocks noChangeAspect="1"/>
          </p:cNvGraphicFramePr>
          <p:nvPr/>
        </p:nvGraphicFramePr>
        <p:xfrm>
          <a:off x="1801813" y="2362200"/>
          <a:ext cx="6453187" cy="2201863"/>
        </p:xfrm>
        <a:graphic>
          <a:graphicData uri="http://schemas.openxmlformats.org/presentationml/2006/ole">
            <p:oleObj spid="_x0000_s118798" name="Equation" r:id="rId3" imgW="2158920" imgH="736560" progId="Equation.3">
              <p:embed/>
            </p:oleObj>
          </a:graphicData>
        </a:graphic>
      </p:graphicFrame>
      <p:graphicFrame>
        <p:nvGraphicFramePr>
          <p:cNvPr id="118808" name="Object 24"/>
          <p:cNvGraphicFramePr>
            <a:graphicFrameLocks noChangeAspect="1"/>
          </p:cNvGraphicFramePr>
          <p:nvPr/>
        </p:nvGraphicFramePr>
        <p:xfrm>
          <a:off x="1212850" y="4908550"/>
          <a:ext cx="7631113" cy="2278063"/>
        </p:xfrm>
        <a:graphic>
          <a:graphicData uri="http://schemas.openxmlformats.org/presentationml/2006/ole">
            <p:oleObj spid="_x0000_s118808" name="Equation" r:id="rId4" imgW="2552400" imgH="761760" progId="Equation.3">
              <p:embed/>
            </p:oleObj>
          </a:graphicData>
        </a:graphic>
      </p:graphicFrame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18811" name="Rectangle 27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8812" name="Rectangle 28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18813" name="Rectangle 29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18815" name="Rectangle 31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18816" name="Text Box 32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1144588" y="4535488"/>
          <a:ext cx="7769225" cy="2212975"/>
        </p:xfrm>
        <a:graphic>
          <a:graphicData uri="http://schemas.openxmlformats.org/presentationml/2006/ole">
            <p:oleObj spid="_x0000_s206850" name="Equation" r:id="rId3" imgW="4101840" imgH="1168200" progId="Equation.3">
              <p:embed/>
            </p:oleObj>
          </a:graphicData>
        </a:graphic>
      </p:graphicFrame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703263" y="966788"/>
            <a:ext cx="8651875" cy="9239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Additional terms</a:t>
            </a:r>
          </a:p>
          <a:p>
            <a:pPr defTabSz="1019175"/>
            <a:r>
              <a:rPr lang="en-US" sz="2700" b="0">
                <a:latin typeface="Arial" charset="0"/>
              </a:rPr>
              <a:t>Manipulated variables constraints</a:t>
            </a:r>
          </a:p>
        </p:txBody>
      </p:sp>
      <p:graphicFrame>
        <p:nvGraphicFramePr>
          <p:cNvPr id="135181" name="Object 13"/>
          <p:cNvGraphicFramePr>
            <a:graphicFrameLocks noChangeAspect="1"/>
          </p:cNvGraphicFramePr>
          <p:nvPr/>
        </p:nvGraphicFramePr>
        <p:xfrm>
          <a:off x="3500438" y="2279650"/>
          <a:ext cx="3055937" cy="1973263"/>
        </p:xfrm>
        <a:graphic>
          <a:graphicData uri="http://schemas.openxmlformats.org/presentationml/2006/ole">
            <p:oleObj spid="_x0000_s206851" name="Equation" r:id="rId4" imgW="1612800" imgH="1041120" progId="Equation.3">
              <p:embed/>
            </p:oleObj>
          </a:graphicData>
        </a:graphic>
      </p:graphicFrame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5184" name="Rectangle 16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35185" name="Rectangle 17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5186" name="Rectangle 18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35187" name="Rectangle 19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35189" name="Rectangle 21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703263" y="966788"/>
            <a:ext cx="8651875" cy="9239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Additional terms</a:t>
            </a:r>
          </a:p>
          <a:p>
            <a:pPr defTabSz="1019175"/>
            <a:r>
              <a:rPr lang="en-US" sz="2700" b="0">
                <a:latin typeface="Arial" charset="0"/>
              </a:rPr>
              <a:t>Terminal Condition</a:t>
            </a:r>
          </a:p>
        </p:txBody>
      </p:sp>
      <p:pic>
        <p:nvPicPr>
          <p:cNvPr id="139275" name="Picture 11" descr="siso t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3677" y="2119335"/>
            <a:ext cx="5027613" cy="3884613"/>
          </a:xfrm>
          <a:prstGeom prst="rect">
            <a:avLst/>
          </a:prstGeom>
          <a:noFill/>
        </p:spPr>
      </p:pic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39281" name="Rectangle 17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39283" name="Rectangle 19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  <p:graphicFrame>
        <p:nvGraphicFramePr>
          <p:cNvPr id="207874" name="Object 2"/>
          <p:cNvGraphicFramePr>
            <a:graphicFrameLocks noChangeAspect="1"/>
          </p:cNvGraphicFramePr>
          <p:nvPr/>
        </p:nvGraphicFramePr>
        <p:xfrm>
          <a:off x="388938" y="6075397"/>
          <a:ext cx="9280525" cy="941387"/>
        </p:xfrm>
        <a:graphic>
          <a:graphicData uri="http://schemas.openxmlformats.org/presentationml/2006/ole">
            <p:oleObj spid="_x0000_s207874" name="Equation" r:id="rId4" imgW="525780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2589213" y="966788"/>
            <a:ext cx="4879975" cy="5127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NMPC Cost Function</a:t>
            </a:r>
          </a:p>
        </p:txBody>
      </p:sp>
      <p:graphicFrame>
        <p:nvGraphicFramePr>
          <p:cNvPr id="184325" name="Object 5"/>
          <p:cNvGraphicFramePr>
            <a:graphicFrameLocks noChangeAspect="1"/>
          </p:cNvGraphicFramePr>
          <p:nvPr/>
        </p:nvGraphicFramePr>
        <p:xfrm>
          <a:off x="227013" y="1668463"/>
          <a:ext cx="5383212" cy="2374900"/>
        </p:xfrm>
        <a:graphic>
          <a:graphicData uri="http://schemas.openxmlformats.org/presentationml/2006/ole">
            <p:oleObj spid="_x0000_s184325" name="Equation" r:id="rId3" imgW="2158920" imgH="952200" progId="Equation.3">
              <p:embed/>
            </p:oleObj>
          </a:graphicData>
        </a:graphic>
      </p:graphicFrame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5992813" y="1962150"/>
          <a:ext cx="3614737" cy="1924050"/>
        </p:xfrm>
        <a:graphic>
          <a:graphicData uri="http://schemas.openxmlformats.org/presentationml/2006/ole">
            <p:oleObj spid="_x0000_s184326" name="Equation" r:id="rId4" imgW="1765080" imgH="939600" progId="Equation.3">
              <p:embed/>
            </p:oleObj>
          </a:graphicData>
        </a:graphic>
      </p:graphicFrame>
      <p:graphicFrame>
        <p:nvGraphicFramePr>
          <p:cNvPr id="184327" name="Object 7"/>
          <p:cNvGraphicFramePr>
            <a:graphicFrameLocks noChangeAspect="1"/>
          </p:cNvGraphicFramePr>
          <p:nvPr/>
        </p:nvGraphicFramePr>
        <p:xfrm>
          <a:off x="1692275" y="4821238"/>
          <a:ext cx="6670675" cy="2640012"/>
        </p:xfrm>
        <a:graphic>
          <a:graphicData uri="http://schemas.openxmlformats.org/presentationml/2006/ole">
            <p:oleObj spid="_x0000_s184327" name="Equation" r:id="rId5" imgW="2438280" imgH="965160" progId="Equation.3">
              <p:embed/>
            </p:oleObj>
          </a:graphicData>
        </a:graphic>
      </p:graphicFrame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1357313" y="4157663"/>
            <a:ext cx="7342187" cy="5127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NMPC Algorithm at each sampling instant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1006475" y="1557338"/>
            <a:ext cx="8045450" cy="508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marL="325438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 smtClean="0">
                <a:latin typeface="Arial" charset="0"/>
              </a:rPr>
              <a:t>Chemical processes are nonlinear</a:t>
            </a:r>
          </a:p>
          <a:p>
            <a:pPr marL="325438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700" b="0" dirty="0" smtClean="0">
              <a:latin typeface="Arial" charset="0"/>
            </a:endParaRPr>
          </a:p>
          <a:p>
            <a:pPr marL="325438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 smtClean="0">
                <a:latin typeface="Arial" charset="0"/>
              </a:rPr>
              <a:t>Nonlinear </a:t>
            </a:r>
            <a:r>
              <a:rPr lang="en-US" sz="2700" b="0" dirty="0">
                <a:latin typeface="Arial" charset="0"/>
              </a:rPr>
              <a:t>Model Predictive </a:t>
            </a:r>
            <a:r>
              <a:rPr lang="en-US" sz="2700" b="0" dirty="0" smtClean="0">
                <a:latin typeface="Arial" charset="0"/>
              </a:rPr>
              <a:t>Control (NMPC)</a:t>
            </a:r>
            <a:endParaRPr lang="en-US" sz="2700" b="0" dirty="0">
              <a:latin typeface="Arial" charset="0"/>
            </a:endParaRPr>
          </a:p>
          <a:p>
            <a:pPr marL="835025" lvl="1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 smtClean="0">
                <a:latin typeface="Arial" charset="0"/>
              </a:rPr>
              <a:t>First principles or empirical models</a:t>
            </a:r>
            <a:endParaRPr lang="en-US" sz="2700" b="0" dirty="0">
              <a:latin typeface="Arial" charset="0"/>
            </a:endParaRPr>
          </a:p>
          <a:p>
            <a:pPr marL="835025" lvl="1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Robustness issues</a:t>
            </a:r>
          </a:p>
          <a:p>
            <a:pPr marL="835025" lvl="1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700" b="0" dirty="0">
              <a:latin typeface="Arial" charset="0"/>
            </a:endParaRPr>
          </a:p>
          <a:p>
            <a:pPr marL="325438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Robustness of NMPC</a:t>
            </a:r>
          </a:p>
          <a:p>
            <a:pPr marL="835025" lvl="1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Simulation studies for different parameter values</a:t>
            </a:r>
          </a:p>
          <a:p>
            <a:pPr marL="835025" lvl="1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None/>
            </a:pPr>
            <a:endParaRPr lang="en-US" sz="2700" b="0" dirty="0">
              <a:latin typeface="Arial" charset="0"/>
            </a:endParaRPr>
          </a:p>
          <a:p>
            <a:pPr marL="325438" indent="-325438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Develop a Robust-NMPC methodology that considers parameter uncertainty</a:t>
            </a:r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916" name="Rectangle 12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23917" name="Rectangle 13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918" name="Rectangle 14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23920" name="Rectangle 16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921" name="Rectangle 17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Background and Motivation</a:t>
            </a:r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100013" y="361950"/>
            <a:ext cx="49768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solidFill>
                  <a:srgbClr val="0042A4"/>
                </a:solidFill>
                <a:latin typeface="Arial" charset="0"/>
              </a:rPr>
              <a:t>Background and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1" name="Line 9"/>
          <p:cNvSpPr>
            <a:spLocks noChangeShapeType="1"/>
          </p:cNvSpPr>
          <p:nvPr/>
        </p:nvSpPr>
        <p:spPr bwMode="auto">
          <a:xfrm flipV="1">
            <a:off x="1333500" y="196215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>
            <a:off x="1333500" y="4051300"/>
            <a:ext cx="2054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 flipV="1">
            <a:off x="3387725" y="196215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>
            <a:off x="346075" y="2224088"/>
            <a:ext cx="987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>
            <a:off x="3387725" y="2616200"/>
            <a:ext cx="989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>
            <a:off x="1333500" y="2616200"/>
            <a:ext cx="2054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47" name="Text Box 15"/>
          <p:cNvSpPr txBox="1">
            <a:spLocks noChangeArrowheads="1"/>
          </p:cNvSpPr>
          <p:nvPr/>
        </p:nvSpPr>
        <p:spPr bwMode="auto">
          <a:xfrm>
            <a:off x="1779588" y="2674938"/>
            <a:ext cx="1185862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b="0">
                <a:latin typeface="Times" pitchFamily="18" charset="0"/>
              </a:rPr>
              <a:t>CSTR</a:t>
            </a:r>
          </a:p>
          <a:p>
            <a:pPr defTabSz="1019175"/>
            <a:r>
              <a:rPr lang="en-US" sz="2700" b="0">
                <a:latin typeface="Times" pitchFamily="18" charset="0"/>
              </a:rPr>
              <a:t>A→B</a:t>
            </a:r>
          </a:p>
        </p:txBody>
      </p:sp>
      <p:graphicFrame>
        <p:nvGraphicFramePr>
          <p:cNvPr id="120849" name="Object 17"/>
          <p:cNvGraphicFramePr>
            <a:graphicFrameLocks noChangeAspect="1"/>
          </p:cNvGraphicFramePr>
          <p:nvPr/>
        </p:nvGraphicFramePr>
        <p:xfrm>
          <a:off x="300038" y="4870450"/>
          <a:ext cx="4772025" cy="1468438"/>
        </p:xfrm>
        <a:graphic>
          <a:graphicData uri="http://schemas.openxmlformats.org/presentationml/2006/ole">
            <p:oleObj spid="_x0000_s120849" name="Equation" r:id="rId3" imgW="3136680" imgH="965160" progId="Equation.3">
              <p:embed/>
            </p:oleObj>
          </a:graphicData>
        </a:graphic>
      </p:graphicFrame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5029200" y="1762125"/>
            <a:ext cx="4778375" cy="416552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marL="327025" indent="-327025" algn="just" defTabSz="1019175"/>
            <a:r>
              <a:rPr lang="en-US" sz="2200" b="0" dirty="0">
                <a:latin typeface="Arial" charset="0"/>
              </a:rPr>
              <a:t>Control Specifications</a:t>
            </a:r>
          </a:p>
          <a:p>
            <a:pPr marL="327025" indent="-327025" algn="just" defTabSz="1019175"/>
            <a:endParaRPr lang="en-US" sz="2200" b="0" dirty="0">
              <a:latin typeface="Arial" charset="0"/>
            </a:endParaRP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dirty="0">
                <a:latin typeface="Arial" charset="0"/>
              </a:rPr>
              <a:t>CV: x</a:t>
            </a:r>
            <a:r>
              <a:rPr lang="en-US" sz="2200" b="0" baseline="-25000" dirty="0">
                <a:latin typeface="Arial" charset="0"/>
              </a:rPr>
              <a:t>1</a:t>
            </a:r>
            <a:r>
              <a:rPr lang="en-US" sz="2200" b="0" dirty="0">
                <a:latin typeface="Arial" charset="0"/>
              </a:rPr>
              <a:t> (dimensionless reactant concentration)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dirty="0">
                <a:latin typeface="Arial" charset="0"/>
              </a:rPr>
              <a:t>MV: </a:t>
            </a:r>
            <a:r>
              <a:rPr lang="en-US" sz="2200" b="0" dirty="0" err="1">
                <a:latin typeface="Arial" charset="0"/>
              </a:rPr>
              <a:t>x</a:t>
            </a:r>
            <a:r>
              <a:rPr lang="en-US" sz="2200" b="0" baseline="-25000" dirty="0" err="1">
                <a:latin typeface="Arial" charset="0"/>
              </a:rPr>
              <a:t>c</a:t>
            </a:r>
            <a:r>
              <a:rPr lang="en-US" sz="2200" b="0" dirty="0">
                <a:latin typeface="Arial" charset="0"/>
              </a:rPr>
              <a:t> (cooling jacket </a:t>
            </a:r>
            <a:r>
              <a:rPr lang="en-US" sz="2200" b="0" dirty="0" err="1">
                <a:latin typeface="Arial" charset="0"/>
              </a:rPr>
              <a:t>di-mensionless</a:t>
            </a:r>
            <a:r>
              <a:rPr lang="en-US" sz="2200" b="0" dirty="0">
                <a:latin typeface="Arial" charset="0"/>
              </a:rPr>
              <a:t> temperature</a:t>
            </a:r>
            <a:r>
              <a:rPr lang="en-US" sz="2200" b="0" dirty="0" smtClean="0">
                <a:latin typeface="Arial" charset="0"/>
              </a:rPr>
              <a:t>)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200" b="0" dirty="0">
              <a:latin typeface="Arial" charset="0"/>
            </a:endParaRP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l-GR" sz="2200" b="0" dirty="0">
                <a:latin typeface="Arial" charset="0"/>
                <a:cs typeface="Times New Roman" pitchFamily="18" charset="0"/>
              </a:rPr>
              <a:t>β</a:t>
            </a:r>
            <a:r>
              <a:rPr lang="en-US" sz="2200" b="0" dirty="0">
                <a:latin typeface="Arial" charset="0"/>
                <a:cs typeface="Times New Roman" pitchFamily="18" charset="0"/>
              </a:rPr>
              <a:t>: process </a:t>
            </a:r>
            <a:r>
              <a:rPr lang="en-US" sz="2200" b="0" dirty="0" smtClean="0">
                <a:latin typeface="Arial" charset="0"/>
                <a:cs typeface="Times New Roman" pitchFamily="18" charset="0"/>
              </a:rPr>
              <a:t>disturbance</a:t>
            </a:r>
            <a:endParaRPr lang="en-US" sz="2200" b="0" dirty="0">
              <a:latin typeface="Arial" charset="0"/>
              <a:cs typeface="Times New Roman" pitchFamily="18" charset="0"/>
            </a:endParaRP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None/>
            </a:pPr>
            <a:endParaRPr lang="en-US" sz="2200" b="0" dirty="0">
              <a:latin typeface="Arial" charset="0"/>
              <a:cs typeface="Times New Roman" pitchFamily="18" charset="0"/>
            </a:endParaRP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None/>
            </a:pPr>
            <a:r>
              <a:rPr lang="en-US" sz="2200" b="0" dirty="0">
                <a:latin typeface="Arial" charset="0"/>
                <a:cs typeface="Times New Roman" pitchFamily="18" charset="0"/>
              </a:rPr>
              <a:t>Parameter Calculation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dirty="0">
                <a:latin typeface="Arial" charset="0"/>
                <a:cs typeface="Times New Roman" pitchFamily="18" charset="0"/>
              </a:rPr>
              <a:t>Multilevel PRBS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dirty="0">
                <a:latin typeface="Arial" charset="0"/>
                <a:cs typeface="Times New Roman" pitchFamily="18" charset="0"/>
              </a:rPr>
              <a:t>Parameter uncertainty</a:t>
            </a:r>
            <a:endParaRPr lang="el-GR" sz="2200" b="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20853" name="Rectangle 21"/>
          <p:cNvSpPr>
            <a:spLocks noChangeArrowheads="1"/>
          </p:cNvSpPr>
          <p:nvPr/>
        </p:nvSpPr>
        <p:spPr bwMode="auto">
          <a:xfrm>
            <a:off x="298450" y="6853238"/>
            <a:ext cx="9461500" cy="5905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just" defTabSz="1019175"/>
            <a:r>
              <a:rPr lang="en-US" sz="1600" b="0">
                <a:latin typeface="Arial" charset="0"/>
              </a:rPr>
              <a:t>Doyle III, F. J., Packard, A., and Morari, M. (1989). Robust controller design of a nonlinear CSTR</a:t>
            </a:r>
            <a:r>
              <a:rPr lang="en-US" sz="1600" b="0">
                <a:latin typeface="Arial" charset="0"/>
                <a:sym typeface="Symbol" pitchFamily="18" charset="2"/>
              </a:rPr>
              <a:t>, </a:t>
            </a:r>
            <a:r>
              <a:rPr lang="en-US" sz="1600" b="0" i="1">
                <a:latin typeface="Arial" charset="0"/>
                <a:sym typeface="Symbol" pitchFamily="18" charset="2"/>
              </a:rPr>
              <a:t>Chemical Engineering Science</a:t>
            </a:r>
            <a:r>
              <a:rPr lang="en-US" sz="1600" b="0">
                <a:latin typeface="Arial" charset="0"/>
                <a:sym typeface="Symbol" pitchFamily="18" charset="2"/>
              </a:rPr>
              <a:t>, 44 (9), 1929–1947.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539750" y="1762125"/>
            <a:ext cx="492125" cy="4064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000" b="0"/>
              <a:t>C</a:t>
            </a:r>
            <a:r>
              <a:rPr lang="en-US" sz="2000" b="0" baseline="-25000"/>
              <a:t>A</a:t>
            </a:r>
            <a:endParaRPr lang="en-US" sz="2000" b="0"/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3624263" y="2181225"/>
            <a:ext cx="914400" cy="4064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000" b="0"/>
              <a:t>C</a:t>
            </a:r>
            <a:r>
              <a:rPr lang="en-US" sz="2000" b="0" baseline="-25000"/>
              <a:t>A</a:t>
            </a:r>
            <a:r>
              <a:rPr lang="en-US" sz="2000" b="0"/>
              <a:t>+C</a:t>
            </a:r>
            <a:r>
              <a:rPr lang="en-US" sz="2000" b="0" baseline="-25000"/>
              <a:t>B</a:t>
            </a:r>
            <a:endParaRPr lang="en-US" sz="2000" b="0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1187450" y="2843213"/>
            <a:ext cx="0" cy="143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>
            <a:off x="3514725" y="2843213"/>
            <a:ext cx="0" cy="143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>
            <a:off x="1187450" y="4275138"/>
            <a:ext cx="232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>
            <a:off x="539750" y="3160713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>
            <a:off x="3514725" y="4051300"/>
            <a:ext cx="862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0864" name="Text Box 32"/>
          <p:cNvSpPr txBox="1">
            <a:spLocks noChangeArrowheads="1"/>
          </p:cNvSpPr>
          <p:nvPr/>
        </p:nvSpPr>
        <p:spPr bwMode="auto">
          <a:xfrm>
            <a:off x="3636963" y="3571875"/>
            <a:ext cx="698500" cy="4984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1300" b="0"/>
              <a:t>cooling</a:t>
            </a:r>
          </a:p>
          <a:p>
            <a:pPr defTabSz="1019175"/>
            <a:r>
              <a:rPr lang="en-US" sz="1300" b="0"/>
              <a:t>fluid</a:t>
            </a:r>
          </a:p>
        </p:txBody>
      </p:sp>
      <p:sp>
        <p:nvSpPr>
          <p:cNvPr id="120865" name="Text Box 33"/>
          <p:cNvSpPr txBox="1">
            <a:spLocks noChangeArrowheads="1"/>
          </p:cNvSpPr>
          <p:nvPr/>
        </p:nvSpPr>
        <p:spPr bwMode="auto">
          <a:xfrm>
            <a:off x="188913" y="2674938"/>
            <a:ext cx="698500" cy="4984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1300" b="0"/>
              <a:t>cooling</a:t>
            </a:r>
          </a:p>
          <a:p>
            <a:pPr defTabSz="1019175"/>
            <a:r>
              <a:rPr lang="en-US" sz="1300" b="0"/>
              <a:t>fluid</a:t>
            </a:r>
          </a:p>
        </p:txBody>
      </p:sp>
      <p:sp>
        <p:nvSpPr>
          <p:cNvPr id="120866" name="Rectangle 34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0867" name="Rectangle 35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20868" name="Rectangle 36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0869" name="Rectangle 37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20870" name="Rectangle 38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Case Studies</a:t>
            </a:r>
          </a:p>
        </p:txBody>
      </p:sp>
      <p:sp>
        <p:nvSpPr>
          <p:cNvPr id="120871" name="Rectangle 39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SISO</a:t>
            </a:r>
          </a:p>
        </p:txBody>
      </p:sp>
      <p:sp>
        <p:nvSpPr>
          <p:cNvPr id="120872" name="Text Box 40"/>
          <p:cNvSpPr txBox="1">
            <a:spLocks noChangeArrowheads="1"/>
          </p:cNvSpPr>
          <p:nvPr/>
        </p:nvSpPr>
        <p:spPr bwMode="auto">
          <a:xfrm>
            <a:off x="100013" y="419100"/>
            <a:ext cx="41275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Case Study SISO System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1793875" y="1022350"/>
            <a:ext cx="6470650" cy="5127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CSTR with first order exothermic 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 defTabSz="1019175"/>
            <a:r>
              <a:rPr lang="en-US" sz="1600">
                <a:solidFill>
                  <a:schemeClr val="bg1"/>
                </a:solidFill>
              </a:rPr>
              <a:t>Diaz-Mendoza R. and Budman H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 defTabSz="1019175"/>
            <a:endParaRPr lang="en-US">
              <a:solidFill>
                <a:schemeClr val="bg1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 defTabSz="1019175"/>
            <a:r>
              <a:rPr lang="en-US" sz="1600">
                <a:solidFill>
                  <a:schemeClr val="bg1"/>
                </a:solidFill>
              </a:rPr>
              <a:t>Robust NMPC using Volterra Models and the SSV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>
                <a:solidFill>
                  <a:schemeClr val="bg1"/>
                </a:solidFill>
              </a:rPr>
              <a:t>Case Studies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>
                <a:solidFill>
                  <a:schemeClr val="bg1"/>
                </a:solidFill>
              </a:rPr>
              <a:t>SISO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0013" y="419100"/>
            <a:ext cx="43942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700">
                <a:solidFill>
                  <a:srgbClr val="0042A4"/>
                </a:solidFill>
              </a:rPr>
              <a:t>Disturbance Characteristics</a:t>
            </a:r>
            <a:endParaRPr lang="en-US" sz="2700" baseline="30000">
              <a:solidFill>
                <a:srgbClr val="0042A4"/>
              </a:solidFill>
            </a:endParaRPr>
          </a:p>
        </p:txBody>
      </p:sp>
      <p:pic>
        <p:nvPicPr>
          <p:cNvPr id="2059" name="Picture 11" descr="disturbanc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188" y="1619250"/>
            <a:ext cx="6042025" cy="453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90" name="Picture 10" descr="weight 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538"/>
            <a:ext cx="5027613" cy="3884612"/>
          </a:xfrm>
          <a:prstGeom prst="rect">
            <a:avLst/>
          </a:prstGeom>
          <a:noFill/>
        </p:spPr>
      </p:pic>
      <p:pic>
        <p:nvPicPr>
          <p:cNvPr id="148491" name="Picture 11" descr="wieght 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7613" y="3560763"/>
            <a:ext cx="5027612" cy="3884612"/>
          </a:xfrm>
          <a:prstGeom prst="rect">
            <a:avLst/>
          </a:prstGeom>
          <a:noFill/>
        </p:spPr>
      </p:pic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Case Studies</a:t>
            </a:r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SISO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8" name="Picture 10" descr="contraint 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538"/>
            <a:ext cx="5027613" cy="3884612"/>
          </a:xfrm>
          <a:prstGeom prst="rect">
            <a:avLst/>
          </a:prstGeom>
          <a:noFill/>
        </p:spPr>
      </p:pic>
      <p:pic>
        <p:nvPicPr>
          <p:cNvPr id="155660" name="Picture 12" descr="constraint 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7613" y="3560763"/>
            <a:ext cx="5027612" cy="3884612"/>
          </a:xfrm>
          <a:prstGeom prst="rect">
            <a:avLst/>
          </a:prstGeom>
          <a:noFill/>
        </p:spPr>
      </p:pic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Case Studies</a:t>
            </a:r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SISO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14" name="Object 10"/>
          <p:cNvGraphicFramePr>
            <a:graphicFrameLocks noChangeAspect="1"/>
          </p:cNvGraphicFramePr>
          <p:nvPr/>
        </p:nvGraphicFramePr>
        <p:xfrm>
          <a:off x="4964113" y="3763963"/>
          <a:ext cx="130175" cy="244475"/>
        </p:xfrm>
        <a:graphic>
          <a:graphicData uri="http://schemas.openxmlformats.org/presentationml/2006/ole">
            <p:oleObj spid="_x0000_s149514" name="Equation" r:id="rId3" imgW="114120" imgH="215640" progId="Equation.3">
              <p:embed/>
            </p:oleObj>
          </a:graphicData>
        </a:graphic>
      </p:graphicFrame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4965700" y="1536700"/>
            <a:ext cx="4621213" cy="11064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just" defTabSz="1019175"/>
            <a:r>
              <a:rPr lang="en-US" sz="2200" b="0"/>
              <a:t>Sum absolute error Robust = 1.46</a:t>
            </a:r>
          </a:p>
          <a:p>
            <a:pPr algn="just" defTabSz="1019175"/>
            <a:r>
              <a:rPr lang="en-US" sz="2200" b="0"/>
              <a:t>Sum absolute error Non-Robust  = 1.55</a:t>
            </a:r>
          </a:p>
          <a:p>
            <a:pPr algn="just" defTabSz="1019175"/>
            <a:r>
              <a:rPr lang="en-US" sz="2200" b="0"/>
              <a:t>6% improvement</a:t>
            </a:r>
          </a:p>
        </p:txBody>
      </p:sp>
      <p:pic>
        <p:nvPicPr>
          <p:cNvPr id="149519" name="Picture 15" descr="un y no y w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" y="363538"/>
            <a:ext cx="5027612" cy="3884612"/>
          </a:xfrm>
          <a:prstGeom prst="rect">
            <a:avLst/>
          </a:prstGeom>
          <a:noFill/>
        </p:spPr>
      </p:pic>
      <p:pic>
        <p:nvPicPr>
          <p:cNvPr id="149520" name="Picture 16" descr="un y no u w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560763"/>
            <a:ext cx="5027613" cy="3884612"/>
          </a:xfrm>
          <a:prstGeom prst="rect">
            <a:avLst/>
          </a:prstGeom>
          <a:noFill/>
        </p:spPr>
      </p:pic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Case Studies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SISO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0471" name="Rectangle 7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Case Studies</a:t>
            </a:r>
          </a:p>
        </p:txBody>
      </p:sp>
      <p:sp>
        <p:nvSpPr>
          <p:cNvPr id="190473" name="Rectangle 9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SISO</a:t>
            </a:r>
          </a:p>
        </p:txBody>
      </p:sp>
      <p:graphicFrame>
        <p:nvGraphicFramePr>
          <p:cNvPr id="190514" name="Group 50"/>
          <p:cNvGraphicFramePr>
            <a:graphicFrameLocks noGrp="1"/>
          </p:cNvGraphicFramePr>
          <p:nvPr/>
        </p:nvGraphicFramePr>
        <p:xfrm>
          <a:off x="1676400" y="1862138"/>
          <a:ext cx="6705600" cy="4046539"/>
        </p:xfrm>
        <a:graphic>
          <a:graphicData uri="http://schemas.openxmlformats.org/drawingml/2006/table">
            <a:tbl>
              <a:tblPr/>
              <a:tblGrid>
                <a:gridCol w="1524000"/>
                <a:gridCol w="5181600"/>
              </a:tblGrid>
              <a:tr h="744538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3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l-GR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Robust Controller is better than Non-Robust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5277" y="6188100"/>
            <a:ext cx="712092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25 different disturbances for each weight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7" name="Object 17"/>
          <p:cNvGraphicFramePr>
            <a:graphicFrameLocks noChangeAspect="1"/>
          </p:cNvGraphicFramePr>
          <p:nvPr/>
        </p:nvGraphicFramePr>
        <p:xfrm>
          <a:off x="1311275" y="3589338"/>
          <a:ext cx="3008313" cy="3008312"/>
        </p:xfrm>
        <a:graphic>
          <a:graphicData uri="http://schemas.openxmlformats.org/presentationml/2006/ole">
            <p:oleObj spid="_x0000_s205826" name="Equation" r:id="rId3" imgW="1701720" imgH="1701720" progId="Equation.3">
              <p:embed/>
            </p:oleObj>
          </a:graphicData>
        </a:graphic>
      </p:graphicFrame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5284788" y="1416050"/>
            <a:ext cx="4475162" cy="47910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i="1">
                <a:latin typeface="Arial" charset="0"/>
              </a:rPr>
              <a:t>X</a:t>
            </a:r>
            <a:r>
              <a:rPr lang="en-US" sz="2200" b="0">
                <a:latin typeface="Arial" charset="0"/>
              </a:rPr>
              <a:t>, biomass concentration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i="1">
                <a:latin typeface="Arial" charset="0"/>
              </a:rPr>
              <a:t>S</a:t>
            </a:r>
            <a:r>
              <a:rPr lang="en-US" sz="2200" b="0">
                <a:latin typeface="Arial" charset="0"/>
              </a:rPr>
              <a:t>, substrate concentration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i="1">
                <a:latin typeface="Arial" charset="0"/>
              </a:rPr>
              <a:t>P</a:t>
            </a:r>
            <a:r>
              <a:rPr lang="en-US" sz="2200" b="0">
                <a:latin typeface="Arial" charset="0"/>
              </a:rPr>
              <a:t>, product concentration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i="1">
                <a:latin typeface="Arial" charset="0"/>
              </a:rPr>
              <a:t>D</a:t>
            </a:r>
            <a:r>
              <a:rPr lang="en-US" sz="2200" b="0">
                <a:latin typeface="Arial" charset="0"/>
              </a:rPr>
              <a:t>, dilution rate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i="1">
                <a:latin typeface="Arial" charset="0"/>
              </a:rPr>
              <a:t>S</a:t>
            </a:r>
            <a:r>
              <a:rPr lang="en-US" sz="2200" b="0" i="1" baseline="-25000">
                <a:latin typeface="Arial" charset="0"/>
              </a:rPr>
              <a:t>f</a:t>
            </a:r>
            <a:r>
              <a:rPr lang="en-US" sz="2200" b="0">
                <a:latin typeface="Arial" charset="0"/>
              </a:rPr>
              <a:t>, feed substrate concentration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200" b="0">
              <a:latin typeface="Arial" charset="0"/>
            </a:endParaRPr>
          </a:p>
          <a:p>
            <a:pPr marL="327025" indent="-327025" algn="just" defTabSz="1019175"/>
            <a:r>
              <a:rPr lang="en-US" sz="2200" b="0">
                <a:latin typeface="Arial" charset="0"/>
              </a:rPr>
              <a:t>Control Specifications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>
                <a:latin typeface="Arial" charset="0"/>
              </a:rPr>
              <a:t>CV: </a:t>
            </a:r>
            <a:r>
              <a:rPr lang="en-US" sz="2200" b="0" i="1">
                <a:latin typeface="Arial" charset="0"/>
              </a:rPr>
              <a:t>X</a:t>
            </a:r>
            <a:r>
              <a:rPr lang="en-US" sz="2200" b="0">
                <a:latin typeface="Arial" charset="0"/>
              </a:rPr>
              <a:t> and </a:t>
            </a:r>
            <a:r>
              <a:rPr lang="en-US" sz="2200" b="0" i="1">
                <a:latin typeface="Arial" charset="0"/>
              </a:rPr>
              <a:t>P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>
                <a:latin typeface="Arial" charset="0"/>
              </a:rPr>
              <a:t>MV: </a:t>
            </a:r>
            <a:r>
              <a:rPr lang="en-US" sz="2200" b="0" i="1">
                <a:latin typeface="Arial" charset="0"/>
              </a:rPr>
              <a:t>D</a:t>
            </a:r>
            <a:r>
              <a:rPr lang="en-US" sz="2200">
                <a:latin typeface="Arial" charset="0"/>
              </a:rPr>
              <a:t> </a:t>
            </a:r>
            <a:r>
              <a:rPr lang="en-US" sz="2200" b="0">
                <a:latin typeface="Arial" charset="0"/>
              </a:rPr>
              <a:t>and </a:t>
            </a:r>
            <a:r>
              <a:rPr lang="en-US" sz="2200" b="0" i="1">
                <a:latin typeface="Arial" charset="0"/>
              </a:rPr>
              <a:t>S</a:t>
            </a:r>
            <a:r>
              <a:rPr lang="en-US" sz="2200" b="0" i="1" baseline="-25000">
                <a:latin typeface="Arial" charset="0"/>
              </a:rPr>
              <a:t>f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 i="1">
                <a:latin typeface="Arial" charset="0"/>
                <a:cs typeface="Times New Roman" pitchFamily="18" charset="0"/>
              </a:rPr>
              <a:t>Y</a:t>
            </a:r>
            <a:r>
              <a:rPr lang="en-US" sz="2200" b="0" i="1" baseline="-25000">
                <a:latin typeface="Arial" charset="0"/>
                <a:cs typeface="Times New Roman" pitchFamily="18" charset="0"/>
              </a:rPr>
              <a:t>X</a:t>
            </a:r>
            <a:r>
              <a:rPr lang="en-US" sz="2200" b="0" baseline="-25000">
                <a:latin typeface="Arial" charset="0"/>
                <a:cs typeface="Times New Roman" pitchFamily="18" charset="0"/>
              </a:rPr>
              <a:t>/</a:t>
            </a:r>
            <a:r>
              <a:rPr lang="en-US" sz="2200" b="0" i="1" baseline="-25000">
                <a:latin typeface="Arial" charset="0"/>
                <a:cs typeface="Times New Roman" pitchFamily="18" charset="0"/>
              </a:rPr>
              <a:t>S</a:t>
            </a:r>
            <a:r>
              <a:rPr lang="en-US" sz="2200" b="0">
                <a:latin typeface="Arial" charset="0"/>
                <a:cs typeface="Times New Roman" pitchFamily="18" charset="0"/>
              </a:rPr>
              <a:t>: process disturbance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200" b="0">
              <a:latin typeface="Arial" charset="0"/>
              <a:cs typeface="Times New Roman" pitchFamily="18" charset="0"/>
            </a:endParaRP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None/>
            </a:pPr>
            <a:r>
              <a:rPr lang="en-US" sz="2200" b="0">
                <a:latin typeface="Arial" charset="0"/>
                <a:cs typeface="Times New Roman" pitchFamily="18" charset="0"/>
              </a:rPr>
              <a:t>Parameter calculation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>
                <a:latin typeface="Arial" charset="0"/>
                <a:cs typeface="Times New Roman" pitchFamily="18" charset="0"/>
              </a:rPr>
              <a:t>Multilevel PRBS</a:t>
            </a:r>
          </a:p>
          <a:p>
            <a:pPr marL="327025" indent="-32702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200" b="0">
                <a:latin typeface="Arial" charset="0"/>
                <a:cs typeface="Times New Roman" pitchFamily="18" charset="0"/>
              </a:rPr>
              <a:t>Parameter uncertainty</a:t>
            </a:r>
            <a:endParaRPr lang="el-GR" sz="2200" b="0">
              <a:latin typeface="Arial" charset="0"/>
              <a:cs typeface="Times New Roman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55650" y="1227138"/>
            <a:ext cx="4030663" cy="2089150"/>
            <a:chOff x="198" y="537"/>
            <a:chExt cx="2308" cy="1161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98" y="537"/>
              <a:ext cx="2308" cy="1161"/>
              <a:chOff x="198" y="1091"/>
              <a:chExt cx="2308" cy="1161"/>
            </a:xfrm>
          </p:grpSpPr>
          <p:sp>
            <p:nvSpPr>
              <p:cNvPr id="122889" name="Line 9"/>
              <p:cNvSpPr>
                <a:spLocks noChangeShapeType="1"/>
              </p:cNvSpPr>
              <p:nvPr/>
            </p:nvSpPr>
            <p:spPr bwMode="auto">
              <a:xfrm flipV="1">
                <a:off x="764" y="1091"/>
                <a:ext cx="0" cy="1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890" name="Line 10"/>
              <p:cNvSpPr>
                <a:spLocks noChangeShapeType="1"/>
              </p:cNvSpPr>
              <p:nvPr/>
            </p:nvSpPr>
            <p:spPr bwMode="auto">
              <a:xfrm>
                <a:off x="764" y="2252"/>
                <a:ext cx="11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891" name="Line 11"/>
              <p:cNvSpPr>
                <a:spLocks noChangeShapeType="1"/>
              </p:cNvSpPr>
              <p:nvPr/>
            </p:nvSpPr>
            <p:spPr bwMode="auto">
              <a:xfrm flipV="1">
                <a:off x="1940" y="1091"/>
                <a:ext cx="0" cy="1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892" name="Line 12"/>
              <p:cNvSpPr>
                <a:spLocks noChangeShapeType="1"/>
              </p:cNvSpPr>
              <p:nvPr/>
            </p:nvSpPr>
            <p:spPr bwMode="auto">
              <a:xfrm>
                <a:off x="198" y="1236"/>
                <a:ext cx="56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893" name="Line 13"/>
              <p:cNvSpPr>
                <a:spLocks noChangeShapeType="1"/>
              </p:cNvSpPr>
              <p:nvPr/>
            </p:nvSpPr>
            <p:spPr bwMode="auto">
              <a:xfrm>
                <a:off x="1940" y="1454"/>
                <a:ext cx="56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894" name="Line 14"/>
              <p:cNvSpPr>
                <a:spLocks noChangeShapeType="1"/>
              </p:cNvSpPr>
              <p:nvPr/>
            </p:nvSpPr>
            <p:spPr bwMode="auto">
              <a:xfrm>
                <a:off x="764" y="1454"/>
                <a:ext cx="11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895" name="Text Box 15"/>
              <p:cNvSpPr txBox="1">
                <a:spLocks noChangeArrowheads="1"/>
              </p:cNvSpPr>
              <p:nvPr/>
            </p:nvSpPr>
            <p:spPr bwMode="auto">
              <a:xfrm>
                <a:off x="862" y="1614"/>
                <a:ext cx="1010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01882" tIns="50941" rIns="101882" bIns="50941">
                <a:spAutoFit/>
              </a:bodyPr>
              <a:lstStyle/>
              <a:p>
                <a:pPr algn="l" defTabSz="1019175"/>
                <a:r>
                  <a:rPr lang="en-US" sz="2700">
                    <a:latin typeface="Times" pitchFamily="18" charset="0"/>
                  </a:rPr>
                  <a:t>Fermenter</a:t>
                </a:r>
              </a:p>
            </p:txBody>
          </p:sp>
        </p:grpSp>
        <p:sp>
          <p:nvSpPr>
            <p:cNvPr id="122900" name="Text Box 20"/>
            <p:cNvSpPr txBox="1">
              <a:spLocks noChangeArrowheads="1"/>
            </p:cNvSpPr>
            <p:nvPr/>
          </p:nvSpPr>
          <p:spPr bwMode="auto">
            <a:xfrm>
              <a:off x="2247" y="912"/>
              <a:ext cx="214" cy="61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spAutoFit/>
            </a:bodyPr>
            <a:lstStyle/>
            <a:p>
              <a:pPr defTabSz="1019175"/>
              <a:r>
                <a:rPr lang="en-US" sz="2200" b="0" i="1"/>
                <a:t>X</a:t>
              </a:r>
            </a:p>
            <a:p>
              <a:pPr defTabSz="1019175"/>
              <a:r>
                <a:rPr lang="en-US" sz="2200" b="0" i="1"/>
                <a:t>S</a:t>
              </a:r>
            </a:p>
            <a:p>
              <a:pPr defTabSz="1019175"/>
              <a:r>
                <a:rPr lang="en-US" sz="2200" b="0" i="1"/>
                <a:t>P</a:t>
              </a:r>
            </a:p>
          </p:txBody>
        </p:sp>
        <p:sp>
          <p:nvSpPr>
            <p:cNvPr id="122901" name="Text Box 21"/>
            <p:cNvSpPr txBox="1">
              <a:spLocks noChangeArrowheads="1"/>
            </p:cNvSpPr>
            <p:nvPr/>
          </p:nvSpPr>
          <p:spPr bwMode="auto">
            <a:xfrm>
              <a:off x="201" y="691"/>
              <a:ext cx="232" cy="42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spAutoFit/>
            </a:bodyPr>
            <a:lstStyle/>
            <a:p>
              <a:pPr defTabSz="1019175"/>
              <a:r>
                <a:rPr lang="en-US" sz="2200" b="0" i="1"/>
                <a:t>D</a:t>
              </a:r>
            </a:p>
            <a:p>
              <a:pPr defTabSz="1019175"/>
              <a:r>
                <a:rPr lang="en-US" sz="2200" b="0" i="1"/>
                <a:t>S</a:t>
              </a:r>
              <a:r>
                <a:rPr lang="en-US" sz="2200" b="0" i="1" baseline="-25000"/>
                <a:t>f</a:t>
              </a:r>
            </a:p>
          </p:txBody>
        </p:sp>
      </p:grpSp>
      <p:sp>
        <p:nvSpPr>
          <p:cNvPr id="122902" name="Rectangle 22"/>
          <p:cNvSpPr>
            <a:spLocks noChangeArrowheads="1"/>
          </p:cNvSpPr>
          <p:nvPr/>
        </p:nvSpPr>
        <p:spPr bwMode="auto">
          <a:xfrm>
            <a:off x="298450" y="6802438"/>
            <a:ext cx="9461500" cy="5905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just" defTabSz="1019175"/>
            <a:r>
              <a:rPr lang="en-US" sz="1600" b="0">
                <a:latin typeface="Arial" charset="0"/>
              </a:rPr>
              <a:t>Saha, P., Hu, Q., and Rangaiah, G., P. (1999). Multi-input multi-output control of a continuous fermenter using nonlinear model based controllers</a:t>
            </a:r>
            <a:r>
              <a:rPr lang="en-US" sz="1600" b="0">
                <a:latin typeface="Arial" charset="0"/>
                <a:sym typeface="Symbol" pitchFamily="18" charset="2"/>
              </a:rPr>
              <a:t>, </a:t>
            </a:r>
            <a:r>
              <a:rPr lang="en-US" sz="1600" b="0" i="1">
                <a:latin typeface="Arial" charset="0"/>
                <a:sym typeface="Symbol" pitchFamily="18" charset="2"/>
              </a:rPr>
              <a:t>Bioprocess Engineering</a:t>
            </a:r>
            <a:r>
              <a:rPr lang="en-US" sz="1600" b="0">
                <a:latin typeface="Arial" charset="0"/>
                <a:sym typeface="Symbol" pitchFamily="18" charset="2"/>
              </a:rPr>
              <a:t>, 21, 533–542.</a:t>
            </a:r>
          </a:p>
        </p:txBody>
      </p:sp>
      <p:sp>
        <p:nvSpPr>
          <p:cNvPr id="122904" name="Rectangle 24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07" name="Rectangle 27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22910" name="Rectangle 30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Case Studies</a:t>
            </a:r>
          </a:p>
        </p:txBody>
      </p:sp>
      <p:sp>
        <p:nvSpPr>
          <p:cNvPr id="122911" name="Rectangle 31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MIMO</a:t>
            </a:r>
          </a:p>
        </p:txBody>
      </p:sp>
      <p:sp>
        <p:nvSpPr>
          <p:cNvPr id="122912" name="Text Box 32"/>
          <p:cNvSpPr txBox="1">
            <a:spLocks noChangeArrowheads="1"/>
          </p:cNvSpPr>
          <p:nvPr/>
        </p:nvSpPr>
        <p:spPr bwMode="auto">
          <a:xfrm>
            <a:off x="100013" y="419100"/>
            <a:ext cx="42418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Case Study MIMO System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6" name="Picture 10" descr="mimo 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44688"/>
            <a:ext cx="5029200" cy="3883025"/>
          </a:xfrm>
          <a:prstGeom prst="rect">
            <a:avLst/>
          </a:prstGeom>
          <a:noFill/>
        </p:spPr>
      </p:pic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Case Studies</a:t>
            </a:r>
          </a:p>
        </p:txBody>
      </p:sp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MIMO</a:t>
            </a:r>
          </a:p>
        </p:txBody>
      </p:sp>
      <p:pic>
        <p:nvPicPr>
          <p:cNvPr id="132117" name="Picture 21" descr="mimo u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2575" y="512763"/>
            <a:ext cx="4497388" cy="3373437"/>
          </a:xfrm>
          <a:prstGeom prst="rect">
            <a:avLst/>
          </a:prstGeom>
          <a:noFill/>
        </p:spPr>
      </p:pic>
      <p:pic>
        <p:nvPicPr>
          <p:cNvPr id="132118" name="Picture 22" descr="mimo u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2575" y="3886200"/>
            <a:ext cx="4497388" cy="33734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957981" y="473075"/>
            <a:ext cx="2090885" cy="51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700" b="0" dirty="0" smtClean="0">
                <a:solidFill>
                  <a:srgbClr val="0042A4"/>
                </a:solidFill>
                <a:latin typeface="Arial" charset="0"/>
              </a:rPr>
              <a:t>Conclusions</a:t>
            </a:r>
            <a:endParaRPr lang="en-US" sz="2700" b="0" baseline="30000" dirty="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1082675" y="2386013"/>
            <a:ext cx="7969250" cy="30113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A Robust-NMPC algorithm was developed</a:t>
            </a:r>
          </a:p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700" b="0" dirty="0">
              <a:latin typeface="Arial" charset="0"/>
            </a:endParaRPr>
          </a:p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The algorithm considers all the </a:t>
            </a:r>
            <a:r>
              <a:rPr lang="en-US" sz="2700" b="0" dirty="0" smtClean="0">
                <a:latin typeface="Arial" charset="0"/>
              </a:rPr>
              <a:t>features </a:t>
            </a:r>
            <a:r>
              <a:rPr lang="en-US" sz="2700" b="0" dirty="0">
                <a:latin typeface="Arial" charset="0"/>
              </a:rPr>
              <a:t>of previous NMPC formulations</a:t>
            </a:r>
          </a:p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700" b="0" dirty="0" smtClean="0">
              <a:latin typeface="Arial" charset="0"/>
            </a:endParaRPr>
          </a:p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 smtClean="0">
                <a:latin typeface="Arial" charset="0"/>
              </a:rPr>
              <a:t>In average the robust controller results in better performance as the input weight is decreased</a:t>
            </a:r>
            <a:endParaRPr lang="en-US" sz="2700" b="0" dirty="0">
              <a:latin typeface="Arial" charset="0"/>
            </a:endParaRP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Preliminary Conclusions</a:t>
            </a:r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Preliminary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955675" y="2592388"/>
            <a:ext cx="8096250" cy="176487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Computational </a:t>
            </a:r>
            <a:r>
              <a:rPr lang="en-US" sz="2700" b="0" dirty="0" smtClean="0">
                <a:latin typeface="Arial" charset="0"/>
              </a:rPr>
              <a:t>demand</a:t>
            </a:r>
            <a:endParaRPr lang="en-US" sz="2700" b="0" dirty="0">
              <a:latin typeface="Arial" charset="0"/>
            </a:endParaRPr>
          </a:p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700" b="0" dirty="0">
              <a:latin typeface="Arial" charset="0"/>
            </a:endParaRPr>
          </a:p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 smtClean="0">
                <a:latin typeface="Arial" charset="0"/>
              </a:rPr>
              <a:t>Multivariable control</a:t>
            </a:r>
            <a:endParaRPr lang="en-US" sz="2700" b="0" dirty="0">
              <a:latin typeface="Arial" charset="0"/>
            </a:endParaRPr>
          </a:p>
          <a:p>
            <a:pPr marL="384175" indent="-384175"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2700" b="0" dirty="0">
              <a:latin typeface="Arial" charset="0"/>
            </a:endParaRP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169360" y="473075"/>
            <a:ext cx="3110396" cy="51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700" b="0" dirty="0" smtClean="0">
                <a:solidFill>
                  <a:srgbClr val="0042A4"/>
                </a:solidFill>
                <a:latin typeface="Arial" charset="0"/>
              </a:rPr>
              <a:t>Current challenges</a:t>
            </a:r>
            <a:endParaRPr lang="en-US" sz="2700" b="0" baseline="30000" dirty="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56691" name="Rectangle 19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Preliminary Conclusions</a:t>
            </a:r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657225" y="2403475"/>
          <a:ext cx="1878013" cy="906463"/>
        </p:xfrm>
        <a:graphic>
          <a:graphicData uri="http://schemas.openxmlformats.org/presentationml/2006/ole">
            <p:oleObj spid="_x0000_s165894" name="Equation" r:id="rId3" imgW="736560" imgH="355320" progId="Equation.3">
              <p:embed/>
            </p:oleObj>
          </a:graphicData>
        </a:graphic>
      </p:graphicFrame>
      <p:graphicFrame>
        <p:nvGraphicFramePr>
          <p:cNvPr id="165895" name="Object 7"/>
          <p:cNvGraphicFramePr>
            <a:graphicFrameLocks noChangeAspect="1"/>
          </p:cNvGraphicFramePr>
          <p:nvPr/>
        </p:nvGraphicFramePr>
        <p:xfrm>
          <a:off x="2967038" y="1190625"/>
          <a:ext cx="3557587" cy="3330575"/>
        </p:xfrm>
        <a:graphic>
          <a:graphicData uri="http://schemas.openxmlformats.org/presentationml/2006/ole">
            <p:oleObj spid="_x0000_s165895" name="Equation" r:id="rId4" imgW="1790640" imgH="1676160" progId="Equation.3">
              <p:embed/>
            </p:oleObj>
          </a:graphicData>
        </a:graphic>
      </p:graphicFrame>
      <p:graphicFrame>
        <p:nvGraphicFramePr>
          <p:cNvPr id="165896" name="Object 8"/>
          <p:cNvGraphicFramePr>
            <a:graphicFrameLocks noChangeAspect="1"/>
          </p:cNvGraphicFramePr>
          <p:nvPr/>
        </p:nvGraphicFramePr>
        <p:xfrm>
          <a:off x="7239000" y="1216025"/>
          <a:ext cx="2068513" cy="3228975"/>
        </p:xfrm>
        <a:graphic>
          <a:graphicData uri="http://schemas.openxmlformats.org/presentationml/2006/ole">
            <p:oleObj spid="_x0000_s165896" name="Equation" r:id="rId5" imgW="1041120" imgH="1625400" progId="Equation.3">
              <p:embed/>
            </p:oleObj>
          </a:graphicData>
        </a:graphic>
      </p:graphicFrame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5029200" y="5233988"/>
            <a:ext cx="4829175" cy="9239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sz="2700" b="0">
                <a:latin typeface="Arial" charset="0"/>
              </a:rPr>
              <a:t>A model is required to calculate </a:t>
            </a:r>
            <a:r>
              <a:rPr lang="en-US" sz="2700" b="0" i="1">
                <a:latin typeface="Arial" charset="0"/>
                <a:cs typeface="Times New Roman" pitchFamily="18" charset="0"/>
              </a:rPr>
              <a:t>ŷ</a:t>
            </a:r>
            <a:endParaRPr lang="en-US" sz="2700" b="0" i="1">
              <a:latin typeface="Arial" charset="0"/>
            </a:endParaRPr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65902" name="Rectangle 14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65903" name="Rectangle 15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Model Predictive Control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100013" y="363538"/>
            <a:ext cx="54784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solidFill>
                  <a:srgbClr val="0042A4"/>
                </a:solidFill>
                <a:latin typeface="Arial" charset="0"/>
              </a:rPr>
              <a:t>Model Predictive Control MPC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301625" y="4521200"/>
            <a:ext cx="6688138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marL="509588" indent="-509588" algn="l" defTabSz="1019175"/>
            <a:r>
              <a:rPr lang="en-US" sz="2700" b="0">
                <a:solidFill>
                  <a:srgbClr val="000099"/>
                </a:solidFill>
                <a:latin typeface="Arial" charset="0"/>
              </a:rPr>
              <a:t>Parameters:</a:t>
            </a:r>
          </a:p>
          <a:p>
            <a:pPr marL="509588" indent="-509588"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>
                <a:latin typeface="Arial" charset="0"/>
              </a:rPr>
              <a:t> p</a:t>
            </a:r>
            <a:r>
              <a:rPr lang="en-US" sz="2700" b="0">
                <a:latin typeface="Arial" charset="0"/>
              </a:rPr>
              <a:t>,</a:t>
            </a:r>
            <a:r>
              <a:rPr lang="en-US" sz="2700" b="0" i="1">
                <a:latin typeface="Arial" charset="0"/>
              </a:rPr>
              <a:t> </a:t>
            </a:r>
            <a:r>
              <a:rPr lang="en-US" sz="2700" b="0">
                <a:latin typeface="Arial" charset="0"/>
              </a:rPr>
              <a:t>prediction horizon</a:t>
            </a:r>
          </a:p>
          <a:p>
            <a:pPr marL="509588" indent="-509588"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>
                <a:latin typeface="Arial" charset="0"/>
              </a:rPr>
              <a:t>m</a:t>
            </a:r>
            <a:r>
              <a:rPr lang="en-US" sz="2700" b="0">
                <a:latin typeface="Arial" charset="0"/>
              </a:rPr>
              <a:t>, control horizon</a:t>
            </a:r>
          </a:p>
          <a:p>
            <a:pPr marL="509588" indent="-509588"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>
                <a:latin typeface="Arial" charset="0"/>
              </a:rPr>
              <a:t>p</a:t>
            </a:r>
            <a:r>
              <a:rPr lang="en-US" sz="2700" b="0">
                <a:latin typeface="Arial" charset="0"/>
              </a:rPr>
              <a:t> ≥ </a:t>
            </a:r>
            <a:r>
              <a:rPr lang="en-US" sz="2700" b="0" i="1">
                <a:latin typeface="Arial" charset="0"/>
              </a:rPr>
              <a:t>m</a:t>
            </a:r>
          </a:p>
          <a:p>
            <a:pPr marL="509588" indent="-509588"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>
                <a:latin typeface="Arial" charset="0"/>
              </a:rPr>
              <a:t>n</a:t>
            </a:r>
            <a:r>
              <a:rPr lang="en-US" sz="2700" b="0" i="1" baseline="-25000">
                <a:latin typeface="Arial" charset="0"/>
              </a:rPr>
              <a:t>y</a:t>
            </a:r>
            <a:r>
              <a:rPr lang="en-US" sz="2700" b="0">
                <a:latin typeface="Arial" charset="0"/>
              </a:rPr>
              <a:t>, number of outputs</a:t>
            </a:r>
          </a:p>
          <a:p>
            <a:pPr marL="509588" indent="-509588"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>
                <a:latin typeface="Arial" charset="0"/>
              </a:rPr>
              <a:t>n</a:t>
            </a:r>
            <a:r>
              <a:rPr lang="en-US" sz="2700" b="0" i="1" baseline="-25000">
                <a:latin typeface="Arial" charset="0"/>
              </a:rPr>
              <a:t>u</a:t>
            </a:r>
            <a:r>
              <a:rPr lang="en-US" sz="2700" b="0">
                <a:latin typeface="Arial" charset="0"/>
              </a:rPr>
              <a:t>, number of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100013" y="415925"/>
            <a:ext cx="29622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solidFill>
                  <a:srgbClr val="0042A4"/>
                </a:solidFill>
                <a:latin typeface="Arial" charset="0"/>
              </a:rPr>
              <a:t>Volterra Models</a:t>
            </a:r>
            <a:endParaRPr lang="en-US" b="0" baseline="3000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554038" y="1298575"/>
            <a:ext cx="8064500" cy="13350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None/>
            </a:pPr>
            <a:r>
              <a:rPr lang="en-US" sz="2700" b="0">
                <a:latin typeface="Arial" charset="0"/>
              </a:rPr>
              <a:t>Why Volterra Models?</a:t>
            </a: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>
                <a:latin typeface="Arial" charset="0"/>
              </a:rPr>
              <a:t>Represent a wide variety of nonlinear behavior</a:t>
            </a: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>
                <a:latin typeface="Arial" charset="0"/>
              </a:rPr>
              <a:t>Model structure: nominal model + uncertain model</a:t>
            </a:r>
          </a:p>
        </p:txBody>
      </p:sp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501650" y="3108325"/>
          <a:ext cx="9183688" cy="2074863"/>
        </p:xfrm>
        <a:graphic>
          <a:graphicData uri="http://schemas.openxmlformats.org/presentationml/2006/ole">
            <p:oleObj spid="_x0000_s128007" name="Equation" r:id="rId3" imgW="3822480" imgH="863280" progId="Equation.3">
              <p:embed/>
            </p:oleObj>
          </a:graphicData>
        </a:graphic>
      </p:graphicFrame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552450" y="5343525"/>
            <a:ext cx="7896225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>
                <a:latin typeface="Arial" charset="0"/>
              </a:rPr>
              <a:t>M</a:t>
            </a:r>
            <a:r>
              <a:rPr lang="en-US" sz="2700" b="0">
                <a:latin typeface="Arial" charset="0"/>
              </a:rPr>
              <a:t>,</a:t>
            </a:r>
            <a:r>
              <a:rPr lang="en-US" sz="2700" b="0" i="1">
                <a:latin typeface="Arial" charset="0"/>
              </a:rPr>
              <a:t> </a:t>
            </a:r>
            <a:r>
              <a:rPr lang="en-US" sz="2700" b="0">
                <a:latin typeface="Arial" charset="0"/>
              </a:rPr>
              <a:t>system memory</a:t>
            </a: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>
                <a:latin typeface="Arial" charset="0"/>
              </a:rPr>
              <a:t>n</a:t>
            </a:r>
            <a:r>
              <a:rPr lang="en-US" sz="2700" b="0" i="1" baseline="-25000">
                <a:latin typeface="Arial" charset="0"/>
              </a:rPr>
              <a:t>u</a:t>
            </a:r>
            <a:r>
              <a:rPr lang="en-US" sz="2700" b="0">
                <a:latin typeface="Arial" charset="0"/>
              </a:rPr>
              <a:t>, number of inputs</a:t>
            </a: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>
                <a:latin typeface="Arial" charset="0"/>
              </a:rPr>
              <a:t>x </a:t>
            </a:r>
            <a:r>
              <a:rPr lang="ru-RU" sz="2700" b="0">
                <a:latin typeface="Arial" charset="0"/>
                <a:cs typeface="Times New Roman" pitchFamily="18" charset="0"/>
              </a:rPr>
              <a:t>є</a:t>
            </a:r>
            <a:r>
              <a:rPr lang="en-US" sz="2700" b="0">
                <a:latin typeface="Arial" charset="0"/>
                <a:cs typeface="Times New Roman" pitchFamily="18" charset="0"/>
              </a:rPr>
              <a:t> [1,</a:t>
            </a:r>
            <a:r>
              <a:rPr lang="en-US" sz="2700" b="0">
                <a:latin typeface="Arial" charset="0"/>
                <a:cs typeface="Times New Roman" pitchFamily="18" charset="0"/>
                <a:sym typeface="Symbol" pitchFamily="18" charset="2"/>
              </a:rPr>
              <a:t>,</a:t>
            </a:r>
            <a:r>
              <a:rPr lang="en-US" sz="2700" b="0" i="1">
                <a:latin typeface="Arial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700" b="0" i="1" baseline="-25000">
                <a:latin typeface="Arial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700" b="0">
                <a:latin typeface="Arial" charset="0"/>
                <a:cs typeface="Times New Roman" pitchFamily="18" charset="0"/>
                <a:sym typeface="Symbol" pitchFamily="18" charset="2"/>
              </a:rPr>
              <a:t>]; </a:t>
            </a:r>
            <a:r>
              <a:rPr lang="en-US" sz="2700" b="0" i="1">
                <a:latin typeface="Arial" charset="0"/>
              </a:rPr>
              <a:t>n</a:t>
            </a:r>
            <a:r>
              <a:rPr lang="en-US" sz="2700" b="0" i="1" baseline="-25000">
                <a:latin typeface="Arial" charset="0"/>
              </a:rPr>
              <a:t>y</a:t>
            </a:r>
            <a:r>
              <a:rPr lang="en-US" sz="2700" b="0">
                <a:latin typeface="Arial" charset="0"/>
              </a:rPr>
              <a:t>, number of outputs</a:t>
            </a:r>
            <a:endParaRPr lang="en-US" sz="2700" b="0">
              <a:latin typeface="Arial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150813" y="6853238"/>
            <a:ext cx="9707562" cy="3444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just" defTabSz="1019175"/>
            <a:r>
              <a:rPr lang="en-US" sz="1600" b="0">
                <a:latin typeface="Arial" charset="0"/>
              </a:rPr>
              <a:t>Schetzen, M., </a:t>
            </a:r>
            <a:r>
              <a:rPr lang="en-US" sz="1600" b="0" i="1">
                <a:latin typeface="Arial" charset="0"/>
              </a:rPr>
              <a:t>The Volterra and Wiener theories of nonlinear systems</a:t>
            </a:r>
            <a:r>
              <a:rPr lang="en-US" sz="1600" b="0">
                <a:latin typeface="Arial" charset="0"/>
              </a:rPr>
              <a:t>; Robert E. Krieger, 1989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28016" name="Rectangle 16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8017" name="Rectangle 17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28018" name="Rectangle 18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28019" name="Rectangle 19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Volterra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4" name="Line 8"/>
          <p:cNvSpPr>
            <a:spLocks noChangeShapeType="1"/>
          </p:cNvSpPr>
          <p:nvPr/>
        </p:nvSpPr>
        <p:spPr bwMode="auto">
          <a:xfrm flipV="1">
            <a:off x="1333500" y="196215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>
            <a:off x="1333500" y="4051300"/>
            <a:ext cx="2054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3387725" y="196215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47" name="Line 11"/>
          <p:cNvSpPr>
            <a:spLocks noChangeShapeType="1"/>
          </p:cNvSpPr>
          <p:nvPr/>
        </p:nvSpPr>
        <p:spPr bwMode="auto">
          <a:xfrm>
            <a:off x="346075" y="2224088"/>
            <a:ext cx="987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48" name="Line 12"/>
          <p:cNvSpPr>
            <a:spLocks noChangeShapeType="1"/>
          </p:cNvSpPr>
          <p:nvPr/>
        </p:nvSpPr>
        <p:spPr bwMode="auto">
          <a:xfrm>
            <a:off x="3387725" y="2616200"/>
            <a:ext cx="989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49" name="Line 13"/>
          <p:cNvSpPr>
            <a:spLocks noChangeShapeType="1"/>
          </p:cNvSpPr>
          <p:nvPr/>
        </p:nvSpPr>
        <p:spPr bwMode="auto">
          <a:xfrm>
            <a:off x="1333500" y="2616200"/>
            <a:ext cx="2054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1779588" y="2674938"/>
            <a:ext cx="1185862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b="0">
                <a:latin typeface="Times" pitchFamily="18" charset="0"/>
              </a:rPr>
              <a:t>CSTR</a:t>
            </a:r>
          </a:p>
          <a:p>
            <a:pPr defTabSz="1019175"/>
            <a:r>
              <a:rPr lang="en-US" sz="2700" b="0">
                <a:latin typeface="Times" pitchFamily="18" charset="0"/>
              </a:rPr>
              <a:t>A→B</a:t>
            </a:r>
          </a:p>
        </p:txBody>
      </p:sp>
      <p:graphicFrame>
        <p:nvGraphicFramePr>
          <p:cNvPr id="142351" name="Object 15"/>
          <p:cNvGraphicFramePr>
            <a:graphicFrameLocks noChangeAspect="1"/>
          </p:cNvGraphicFramePr>
          <p:nvPr/>
        </p:nvGraphicFramePr>
        <p:xfrm>
          <a:off x="300038" y="4870450"/>
          <a:ext cx="4772025" cy="1468438"/>
        </p:xfrm>
        <a:graphic>
          <a:graphicData uri="http://schemas.openxmlformats.org/presentationml/2006/ole">
            <p:oleObj spid="_x0000_s142351" name="Equation" r:id="rId3" imgW="3136680" imgH="965160" progId="Equation.3">
              <p:embed/>
            </p:oleObj>
          </a:graphicData>
        </a:graphic>
      </p:graphicFrame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539750" y="1762125"/>
            <a:ext cx="492125" cy="4064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000" b="0"/>
              <a:t>C</a:t>
            </a:r>
            <a:r>
              <a:rPr lang="en-US" sz="2000" b="0" baseline="-25000"/>
              <a:t>A</a:t>
            </a:r>
            <a:endParaRPr lang="en-US" sz="2000" b="0"/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3624263" y="2181225"/>
            <a:ext cx="914400" cy="4064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2000" b="0"/>
              <a:t>C</a:t>
            </a:r>
            <a:r>
              <a:rPr lang="en-US" sz="2000" b="0" baseline="-25000"/>
              <a:t>A</a:t>
            </a:r>
            <a:r>
              <a:rPr lang="en-US" sz="2000" b="0"/>
              <a:t>+C</a:t>
            </a:r>
            <a:r>
              <a:rPr lang="en-US" sz="2000" b="0" baseline="-25000"/>
              <a:t>B</a:t>
            </a:r>
            <a:endParaRPr lang="en-US" sz="2000" b="0"/>
          </a:p>
        </p:txBody>
      </p:sp>
      <p:sp>
        <p:nvSpPr>
          <p:cNvPr id="142354" name="Line 18"/>
          <p:cNvSpPr>
            <a:spLocks noChangeShapeType="1"/>
          </p:cNvSpPr>
          <p:nvPr/>
        </p:nvSpPr>
        <p:spPr bwMode="auto">
          <a:xfrm>
            <a:off x="1187450" y="2843213"/>
            <a:ext cx="0" cy="143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>
            <a:off x="3514725" y="2843213"/>
            <a:ext cx="0" cy="143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auto">
          <a:xfrm>
            <a:off x="1187450" y="4275138"/>
            <a:ext cx="232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>
            <a:off x="539750" y="3160713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58" name="Line 22"/>
          <p:cNvSpPr>
            <a:spLocks noChangeShapeType="1"/>
          </p:cNvSpPr>
          <p:nvPr/>
        </p:nvSpPr>
        <p:spPr bwMode="auto">
          <a:xfrm>
            <a:off x="3514725" y="4051300"/>
            <a:ext cx="862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3636963" y="3571875"/>
            <a:ext cx="698500" cy="4984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1300" b="0"/>
              <a:t>cooling</a:t>
            </a:r>
          </a:p>
          <a:p>
            <a:pPr defTabSz="1019175"/>
            <a:r>
              <a:rPr lang="en-US" sz="1300" b="0"/>
              <a:t>fluid</a:t>
            </a:r>
          </a:p>
        </p:txBody>
      </p:sp>
      <p:sp>
        <p:nvSpPr>
          <p:cNvPr id="142360" name="Text Box 24"/>
          <p:cNvSpPr txBox="1">
            <a:spLocks noChangeArrowheads="1"/>
          </p:cNvSpPr>
          <p:nvPr/>
        </p:nvSpPr>
        <p:spPr bwMode="auto">
          <a:xfrm>
            <a:off x="188913" y="2674938"/>
            <a:ext cx="698500" cy="4984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sz="1300" b="0"/>
              <a:t>cooling</a:t>
            </a:r>
          </a:p>
          <a:p>
            <a:pPr defTabSz="1019175"/>
            <a:r>
              <a:rPr lang="en-US" sz="1300" b="0"/>
              <a:t>fluid</a:t>
            </a:r>
          </a:p>
        </p:txBody>
      </p:sp>
      <p:sp>
        <p:nvSpPr>
          <p:cNvPr id="142363" name="Text Box 27"/>
          <p:cNvSpPr txBox="1">
            <a:spLocks noChangeArrowheads="1"/>
          </p:cNvSpPr>
          <p:nvPr/>
        </p:nvSpPr>
        <p:spPr bwMode="auto">
          <a:xfrm>
            <a:off x="5454650" y="5870575"/>
            <a:ext cx="4083050" cy="9239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>
                <a:latin typeface="Arial" charset="0"/>
              </a:rPr>
              <a:t>Truncation error (</a:t>
            </a:r>
            <a:r>
              <a:rPr lang="en-US" sz="2700" b="0" i="1">
                <a:latin typeface="Arial" charset="0"/>
              </a:rPr>
              <a:t>M</a:t>
            </a:r>
            <a:r>
              <a:rPr lang="en-US" sz="2700" b="0">
                <a:latin typeface="Arial" charset="0"/>
              </a:rPr>
              <a:t> = 3)</a:t>
            </a:r>
          </a:p>
          <a:p>
            <a:pPr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>
                <a:latin typeface="Arial" charset="0"/>
              </a:rPr>
              <a:t>High order dynamics</a:t>
            </a:r>
          </a:p>
        </p:txBody>
      </p:sp>
      <p:pic>
        <p:nvPicPr>
          <p:cNvPr id="142365" name="Picture 29" descr="process and nom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962150"/>
            <a:ext cx="5027613" cy="3884613"/>
          </a:xfrm>
          <a:prstGeom prst="rect">
            <a:avLst/>
          </a:prstGeom>
          <a:noFill/>
        </p:spPr>
      </p:pic>
      <p:sp>
        <p:nvSpPr>
          <p:cNvPr id="142366" name="Rectangle 30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7" name="Rectangle 31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42368" name="Rectangle 32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9" name="Rectangle 33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42370" name="Rectangle 34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42371" name="Rectangle 35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Volterra Models</a:t>
            </a:r>
          </a:p>
        </p:txBody>
      </p:sp>
      <p:sp>
        <p:nvSpPr>
          <p:cNvPr id="142372" name="Text Box 36"/>
          <p:cNvSpPr txBox="1">
            <a:spLocks noChangeArrowheads="1"/>
          </p:cNvSpPr>
          <p:nvPr/>
        </p:nvSpPr>
        <p:spPr bwMode="auto">
          <a:xfrm>
            <a:off x="100013" y="415925"/>
            <a:ext cx="29622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solidFill>
                  <a:srgbClr val="0042A4"/>
                </a:solidFill>
                <a:latin typeface="Arial" charset="0"/>
              </a:rPr>
              <a:t>Volterra Models</a:t>
            </a:r>
            <a:endParaRPr lang="en-US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330200" y="6748463"/>
            <a:ext cx="9480550" cy="5905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just" defTabSz="1019175"/>
            <a:r>
              <a:rPr lang="en-US" sz="1600" b="0">
                <a:latin typeface="Arial" charset="0"/>
              </a:rPr>
              <a:t>Nowak, R. D., and Van Veen, B. D. (1994). Random and pseudorandom inputs for Volterra filter identification</a:t>
            </a:r>
            <a:r>
              <a:rPr lang="en-US" sz="1600" b="0">
                <a:latin typeface="Arial" charset="0"/>
                <a:sym typeface="Symbol" pitchFamily="18" charset="2"/>
              </a:rPr>
              <a:t>, </a:t>
            </a:r>
            <a:r>
              <a:rPr lang="en-US" sz="1600" b="0" i="1">
                <a:latin typeface="Arial" charset="0"/>
                <a:sym typeface="Symbol" pitchFamily="18" charset="2"/>
              </a:rPr>
              <a:t>IEEE Transactions on Signal Processing</a:t>
            </a:r>
            <a:r>
              <a:rPr lang="en-US" sz="1600" b="0">
                <a:latin typeface="Arial" charset="0"/>
                <a:sym typeface="Symbol" pitchFamily="18" charset="2"/>
              </a:rPr>
              <a:t>, 42 (8), 2124–2135.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954894" y="2228850"/>
            <a:ext cx="8310537" cy="236503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Multilevel pseudo random binary sequence (PRBS)</a:t>
            </a: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None/>
            </a:pPr>
            <a:endParaRPr lang="en-US" sz="1100" b="0" dirty="0">
              <a:latin typeface="Arial" charset="0"/>
            </a:endParaRP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None/>
            </a:pPr>
            <a:endParaRPr lang="en-US" sz="1100" b="0" dirty="0">
              <a:latin typeface="Arial" charset="0"/>
            </a:endParaRP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None/>
            </a:pPr>
            <a:endParaRPr lang="en-US" sz="1100" b="0" dirty="0">
              <a:latin typeface="Arial" charset="0"/>
            </a:endParaRP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Nominal value = mean (parameters)</a:t>
            </a: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1100" b="0" dirty="0">
              <a:latin typeface="Arial" charset="0"/>
            </a:endParaRP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1100" b="0" dirty="0">
              <a:latin typeface="Arial" charset="0"/>
            </a:endParaRP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endParaRPr lang="en-US" sz="1100" b="0" dirty="0">
              <a:latin typeface="Arial" charset="0"/>
            </a:endParaRPr>
          </a:p>
          <a:p>
            <a:pPr algn="just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dirty="0">
                <a:latin typeface="Arial" charset="0"/>
              </a:rPr>
              <a:t>Uncertainty = 2 </a:t>
            </a:r>
            <a:r>
              <a:rPr lang="en-US" sz="2700" b="0" dirty="0">
                <a:latin typeface="Arial" charset="0"/>
                <a:sym typeface="Symbol" pitchFamily="18" charset="2"/>
              </a:rPr>
              <a:t> (parameters)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59760" name="Rectangle 16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Volterra Models</a:t>
            </a: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100013" y="415925"/>
            <a:ext cx="29622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solidFill>
                  <a:srgbClr val="0042A4"/>
                </a:solidFill>
                <a:latin typeface="Arial" charset="0"/>
              </a:rPr>
              <a:t>Volterra Models</a:t>
            </a:r>
            <a:endParaRPr lang="en-US" b="0" baseline="30000">
              <a:solidFill>
                <a:srgbClr val="0042A4"/>
              </a:solidFill>
              <a:latin typeface="Arial" charset="0"/>
            </a:endParaRP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3822700" y="1003300"/>
            <a:ext cx="2414588" cy="5746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defTabSz="1019175"/>
            <a:r>
              <a:rPr lang="en-US" b="0">
                <a:latin typeface="Arial" charset="0"/>
              </a:rPr>
              <a:t>Identification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511300" y="1014413"/>
            <a:ext cx="77597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latin typeface="Arial" charset="0"/>
              </a:rPr>
              <a:t>Output equation with parameter uncertainty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3878263" y="1603375"/>
            <a:ext cx="25654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latin typeface="Arial" charset="0"/>
              </a:rPr>
              <a:t>SISO System</a:t>
            </a:r>
          </a:p>
        </p:txBody>
      </p:sp>
      <p:graphicFrame>
        <p:nvGraphicFramePr>
          <p:cNvPr id="115722" name="Object 10"/>
          <p:cNvGraphicFramePr>
            <a:graphicFrameLocks noChangeAspect="1"/>
          </p:cNvGraphicFramePr>
          <p:nvPr/>
        </p:nvGraphicFramePr>
        <p:xfrm>
          <a:off x="423863" y="2662238"/>
          <a:ext cx="9209087" cy="1801812"/>
        </p:xfrm>
        <a:graphic>
          <a:graphicData uri="http://schemas.openxmlformats.org/presentationml/2006/ole">
            <p:oleObj spid="_x0000_s115722" name="Equation" r:id="rId3" imgW="4089240" imgH="799920" progId="Equation.3">
              <p:embed/>
            </p:oleObj>
          </a:graphicData>
        </a:graphic>
      </p:graphicFrame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450850" y="5183188"/>
            <a:ext cx="9455150" cy="9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 dirty="0" err="1">
                <a:latin typeface="Arial" charset="0"/>
                <a:sym typeface="Symbol" pitchFamily="18" charset="2"/>
              </a:rPr>
              <a:t>h</a:t>
            </a:r>
            <a:r>
              <a:rPr lang="en-US" sz="2700" b="0" i="1" baseline="-25000" dirty="0" err="1">
                <a:latin typeface="Arial" charset="0"/>
                <a:sym typeface="Symbol" pitchFamily="18" charset="2"/>
              </a:rPr>
              <a:t>n</a:t>
            </a:r>
            <a:r>
              <a:rPr lang="en-US" sz="2700" b="0" dirty="0">
                <a:latin typeface="Arial" charset="0"/>
                <a:sym typeface="Symbol" pitchFamily="18" charset="2"/>
              </a:rPr>
              <a:t>, </a:t>
            </a:r>
            <a:r>
              <a:rPr lang="en-US" sz="2700" b="0" i="1" dirty="0" err="1">
                <a:latin typeface="Arial" charset="0"/>
                <a:sym typeface="Symbol" pitchFamily="18" charset="2"/>
              </a:rPr>
              <a:t>h</a:t>
            </a:r>
            <a:r>
              <a:rPr lang="en-US" sz="2700" b="0" i="1" baseline="-25000" dirty="0" err="1">
                <a:latin typeface="Arial" charset="0"/>
                <a:sym typeface="Symbol" pitchFamily="18" charset="2"/>
              </a:rPr>
              <a:t>i,j</a:t>
            </a:r>
            <a:r>
              <a:rPr lang="en-US" sz="2700" b="0" dirty="0">
                <a:latin typeface="Arial" charset="0"/>
                <a:sym typeface="Symbol" pitchFamily="18" charset="2"/>
              </a:rPr>
              <a:t>, nominal value</a:t>
            </a:r>
            <a:endParaRPr lang="en-US" sz="2700" b="0" i="1" dirty="0">
              <a:latin typeface="Arial" charset="0"/>
              <a:sym typeface="Symbol" pitchFamily="18" charset="2"/>
            </a:endParaRPr>
          </a:p>
          <a:p>
            <a:pPr algn="l" defTabSz="1019175">
              <a:buClr>
                <a:srgbClr val="0066FF"/>
              </a:buClr>
              <a:buSzPct val="75000"/>
              <a:buFont typeface="Times New Roman" pitchFamily="18" charset="0"/>
              <a:buChar char="►"/>
            </a:pPr>
            <a:r>
              <a:rPr lang="en-US" sz="2700" b="0" i="1" dirty="0">
                <a:latin typeface="Arial" charset="0"/>
                <a:sym typeface="Symbol" pitchFamily="18" charset="2"/>
              </a:rPr>
              <a:t></a:t>
            </a:r>
            <a:r>
              <a:rPr lang="en-US" sz="2700" b="0" i="1" dirty="0" err="1">
                <a:latin typeface="Arial" charset="0"/>
                <a:sym typeface="Symbol" pitchFamily="18" charset="2"/>
              </a:rPr>
              <a:t>h</a:t>
            </a:r>
            <a:r>
              <a:rPr lang="en-US" sz="2700" b="0" i="1" baseline="-25000" dirty="0" err="1">
                <a:latin typeface="Arial" charset="0"/>
                <a:sym typeface="Symbol" pitchFamily="18" charset="2"/>
              </a:rPr>
              <a:t>n</a:t>
            </a:r>
            <a:r>
              <a:rPr lang="en-US" sz="2700" b="0" dirty="0">
                <a:latin typeface="Arial" charset="0"/>
                <a:sym typeface="Symbol" pitchFamily="18" charset="2"/>
              </a:rPr>
              <a:t>, </a:t>
            </a:r>
            <a:r>
              <a:rPr lang="en-US" sz="2700" b="0" i="1" dirty="0">
                <a:latin typeface="Arial" charset="0"/>
                <a:sym typeface="Symbol" pitchFamily="18" charset="2"/>
              </a:rPr>
              <a:t></a:t>
            </a:r>
            <a:r>
              <a:rPr lang="en-US" sz="2700" b="0" i="1" dirty="0" err="1">
                <a:latin typeface="Arial" charset="0"/>
                <a:sym typeface="Symbol" pitchFamily="18" charset="2"/>
              </a:rPr>
              <a:t>h</a:t>
            </a:r>
            <a:r>
              <a:rPr lang="en-US" sz="2700" b="0" i="1" baseline="-25000" dirty="0" err="1">
                <a:latin typeface="Arial" charset="0"/>
                <a:sym typeface="Symbol" pitchFamily="18" charset="2"/>
              </a:rPr>
              <a:t>i,j</a:t>
            </a:r>
            <a:r>
              <a:rPr lang="en-US" sz="2700" b="0" dirty="0">
                <a:latin typeface="Arial" charset="0"/>
                <a:sym typeface="Symbol" pitchFamily="18" charset="2"/>
              </a:rPr>
              <a:t>, parameter </a:t>
            </a:r>
            <a:r>
              <a:rPr lang="en-US" sz="2700" b="0" dirty="0" smtClean="0">
                <a:latin typeface="Arial" charset="0"/>
                <a:sym typeface="Symbol" pitchFamily="18" charset="2"/>
              </a:rPr>
              <a:t>uncertainty</a:t>
            </a:r>
            <a:endParaRPr lang="en-US" sz="2700" b="0" dirty="0">
              <a:latin typeface="Arial" charset="0"/>
              <a:sym typeface="Symbol" pitchFamily="18" charset="2"/>
            </a:endParaRPr>
          </a:p>
        </p:txBody>
      </p:sp>
      <p:sp>
        <p:nvSpPr>
          <p:cNvPr id="115735" name="Rectangle 23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15739" name="Rectangle 27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15740" name="Rectangle 28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Volterra Models</a:t>
            </a: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100013" y="415925"/>
            <a:ext cx="29622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solidFill>
                  <a:srgbClr val="0042A4"/>
                </a:solidFill>
                <a:latin typeface="Arial" charset="0"/>
              </a:rPr>
              <a:t>Volterra Models</a:t>
            </a:r>
            <a:endParaRPr lang="en-US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26" name="Picture 14" descr="process and uncert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788" y="1943100"/>
            <a:ext cx="5027612" cy="3884613"/>
          </a:xfrm>
          <a:prstGeom prst="rect">
            <a:avLst/>
          </a:prstGeom>
          <a:noFill/>
        </p:spPr>
      </p:pic>
      <p:pic>
        <p:nvPicPr>
          <p:cNvPr id="141328" name="Picture 16" descr="process and nom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43100"/>
            <a:ext cx="5027613" cy="3884613"/>
          </a:xfrm>
          <a:prstGeom prst="rect">
            <a:avLst/>
          </a:prstGeom>
          <a:noFill/>
        </p:spPr>
      </p:pic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1331" name="Rectangle 19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41334" name="Rectangle 22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41335" name="Rectangle 23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Volterra Models</a:t>
            </a: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100013" y="415925"/>
            <a:ext cx="29622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solidFill>
                  <a:srgbClr val="0042A4"/>
                </a:solidFill>
                <a:latin typeface="Arial" charset="0"/>
              </a:rPr>
              <a:t>Volterra Models</a:t>
            </a:r>
            <a:endParaRPr lang="en-US" b="0" baseline="30000">
              <a:solidFill>
                <a:srgbClr val="0042A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00013" y="419100"/>
            <a:ext cx="54991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sz="2700" b="0">
                <a:solidFill>
                  <a:srgbClr val="0042A4"/>
                </a:solidFill>
                <a:latin typeface="Arial" charset="0"/>
              </a:rPr>
              <a:t>Nonlinear Model Predictive Control</a:t>
            </a:r>
            <a:endParaRPr lang="en-US" sz="2700" b="0" baseline="30000">
              <a:solidFill>
                <a:srgbClr val="0042A4"/>
              </a:solidFill>
              <a:latin typeface="Arial" charset="0"/>
            </a:endParaRPr>
          </a:p>
        </p:txBody>
      </p:sp>
      <p:graphicFrame>
        <p:nvGraphicFramePr>
          <p:cNvPr id="116747" name="Object 11"/>
          <p:cNvGraphicFramePr>
            <a:graphicFrameLocks noChangeAspect="1"/>
          </p:cNvGraphicFramePr>
          <p:nvPr/>
        </p:nvGraphicFramePr>
        <p:xfrm>
          <a:off x="123825" y="3557588"/>
          <a:ext cx="4621213" cy="2030412"/>
        </p:xfrm>
        <a:graphic>
          <a:graphicData uri="http://schemas.openxmlformats.org/presentationml/2006/ole">
            <p:oleObj spid="_x0000_s116747" name="Equation" r:id="rId3" imgW="1676160" imgH="736560" progId="Equation.3">
              <p:embed/>
            </p:oleObj>
          </a:graphicData>
        </a:graphic>
      </p:graphicFrame>
      <p:graphicFrame>
        <p:nvGraphicFramePr>
          <p:cNvPr id="116749" name="Object 13"/>
          <p:cNvGraphicFramePr>
            <a:graphicFrameLocks noChangeAspect="1"/>
          </p:cNvGraphicFramePr>
          <p:nvPr/>
        </p:nvGraphicFramePr>
        <p:xfrm>
          <a:off x="1617663" y="1209675"/>
          <a:ext cx="1893887" cy="844550"/>
        </p:xfrm>
        <a:graphic>
          <a:graphicData uri="http://schemas.openxmlformats.org/presentationml/2006/ole">
            <p:oleObj spid="_x0000_s116749" name="Equation" r:id="rId4" imgW="825480" imgH="368280" progId="Equation.3">
              <p:embed/>
            </p:oleObj>
          </a:graphicData>
        </a:graphic>
      </p:graphicFrame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1576388" y="2549525"/>
            <a:ext cx="25654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pPr algn="l" defTabSz="1019175"/>
            <a:r>
              <a:rPr lang="en-US" b="0">
                <a:latin typeface="Arial" charset="0"/>
              </a:rPr>
              <a:t>SISO System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204788" y="5815013"/>
            <a:ext cx="4533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defTabSz="1019175"/>
            <a:r>
              <a:rPr lang="en-US" sz="2700" b="0">
                <a:latin typeface="Arial" charset="0"/>
              </a:rPr>
              <a:t>How to consider parameter uncertainty?</a:t>
            </a:r>
          </a:p>
        </p:txBody>
      </p:sp>
      <p:pic>
        <p:nvPicPr>
          <p:cNvPr id="116762" name="Picture 26" descr="wc scenario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2488" y="1816100"/>
            <a:ext cx="5359400" cy="4140200"/>
          </a:xfrm>
          <a:prstGeom prst="rect">
            <a:avLst/>
          </a:prstGeom>
          <a:noFill/>
        </p:spPr>
      </p:pic>
      <p:sp>
        <p:nvSpPr>
          <p:cNvPr id="116763" name="Rectangle 27"/>
          <p:cNvSpPr>
            <a:spLocks noChangeArrowheads="1"/>
          </p:cNvSpPr>
          <p:nvPr/>
        </p:nvSpPr>
        <p:spPr bwMode="auto">
          <a:xfrm>
            <a:off x="9304338" y="7461250"/>
            <a:ext cx="401637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endParaRPr lang="en-US" sz="16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6764" name="Rectangle 28"/>
          <p:cNvSpPr>
            <a:spLocks noChangeArrowheads="1"/>
          </p:cNvSpPr>
          <p:nvPr/>
        </p:nvSpPr>
        <p:spPr bwMode="auto">
          <a:xfrm>
            <a:off x="0" y="7461250"/>
            <a:ext cx="3370263" cy="311150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Diaz-Mendoza R. and Budman H</a:t>
            </a:r>
          </a:p>
        </p:txBody>
      </p:sp>
      <p:sp>
        <p:nvSpPr>
          <p:cNvPr id="116765" name="Rectangle 29"/>
          <p:cNvSpPr>
            <a:spLocks noChangeArrowheads="1"/>
          </p:cNvSpPr>
          <p:nvPr/>
        </p:nvSpPr>
        <p:spPr bwMode="auto">
          <a:xfrm>
            <a:off x="9705975" y="7461250"/>
            <a:ext cx="35242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endParaRPr lang="en-US" sz="2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6766" name="Rectangle 30"/>
          <p:cNvSpPr>
            <a:spLocks noChangeArrowheads="1"/>
          </p:cNvSpPr>
          <p:nvPr/>
        </p:nvSpPr>
        <p:spPr bwMode="auto">
          <a:xfrm>
            <a:off x="3370263" y="7461250"/>
            <a:ext cx="5934075" cy="311150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Robust NMPC using Volterra Models and the SSV</a:t>
            </a:r>
          </a:p>
        </p:txBody>
      </p:sp>
      <p:sp>
        <p:nvSpPr>
          <p:cNvPr id="116767" name="Rectangle 31"/>
          <p:cNvSpPr>
            <a:spLocks noChangeArrowheads="1"/>
          </p:cNvSpPr>
          <p:nvPr/>
        </p:nvSpPr>
        <p:spPr bwMode="auto">
          <a:xfrm>
            <a:off x="0" y="0"/>
            <a:ext cx="5029200" cy="363538"/>
          </a:xfrm>
          <a:prstGeom prst="rect">
            <a:avLst/>
          </a:prstGeom>
          <a:solidFill>
            <a:srgbClr val="00006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r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116768" name="Rectangle 32"/>
          <p:cNvSpPr>
            <a:spLocks noChangeArrowheads="1"/>
          </p:cNvSpPr>
          <p:nvPr/>
        </p:nvSpPr>
        <p:spPr bwMode="auto">
          <a:xfrm>
            <a:off x="5029200" y="0"/>
            <a:ext cx="5029200" cy="363538"/>
          </a:xfrm>
          <a:prstGeom prst="rect">
            <a:avLst/>
          </a:prstGeom>
          <a:solidFill>
            <a:srgbClr val="000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l" defTabSz="1019175"/>
            <a:r>
              <a:rPr lang="en-US" sz="1600" b="0">
                <a:solidFill>
                  <a:schemeClr val="bg1"/>
                </a:solidFill>
                <a:latin typeface="Arial" charset="0"/>
              </a:rPr>
              <a:t>Nonlinear Model Predictive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7273</TotalTime>
  <Words>1243</Words>
  <Application>Microsoft Office PowerPoint</Application>
  <PresentationFormat>Custom</PresentationFormat>
  <Paragraphs>281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U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</dc:creator>
  <cp:lastModifiedBy>hbudman</cp:lastModifiedBy>
  <cp:revision>232</cp:revision>
  <dcterms:created xsi:type="dcterms:W3CDTF">2008-09-29T14:41:06Z</dcterms:created>
  <dcterms:modified xsi:type="dcterms:W3CDTF">2009-07-10T00:59:16Z</dcterms:modified>
</cp:coreProperties>
</file>