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7" r:id="rId11"/>
    <p:sldId id="268" r:id="rId12"/>
    <p:sldId id="26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9A0C-CADD-4AD9-862E-DA1A8ED36625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EF92-10D9-45CE-9816-99BCC152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2F53-EE74-4565-B98F-0F8594F747B6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A168-84F3-4128-A183-EBEEE39E3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B276-CB14-4BE6-9609-F19AC6FA6EE7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C0A7-0221-4F6F-9971-FFA64EAD3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9DBA-AF29-4F3A-BFFB-539291132303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5B54-C3B6-4FA0-A97C-4621B7D77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79A9-6A45-4701-85D0-5EF0C40BE741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2B2F-634C-4F1F-BF86-E39E315FD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533F-FBD0-4DC5-8377-6F880DE4251A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D6A7-EFBE-4181-B3D6-CFB734A57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1DE0-78B6-479E-BD99-298EBD6CA77D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DA67-35DD-4FC3-AF8D-C3D66BEC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FD50BB-C333-40FE-B684-72AFB8B8BB2C}" type="datetime1">
              <a:rPr lang="en-US"/>
              <a:pPr>
                <a:defRPr/>
              </a:pPr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42A42B-3229-4FD1-9813-8BE120C0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5" r:id="rId2"/>
    <p:sldLayoutId id="2147483723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Active Directory Structure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By Erick </a:t>
            </a:r>
            <a:r>
              <a:rPr lang="en-US" dirty="0" err="1" smtClean="0"/>
              <a:t>Engelke</a:t>
            </a:r>
            <a:r>
              <a:rPr lang="en-US" dirty="0" smtClean="0"/>
              <a:t> and Bruce Campbell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subtree</a:t>
            </a:r>
            <a:r>
              <a:rPr lang="en-US" dirty="0" smtClean="0"/>
              <a:t> follows organization of university workstation management</a:t>
            </a:r>
          </a:p>
          <a:p>
            <a:r>
              <a:rPr lang="en-US" dirty="0" smtClean="0"/>
              <a:t>IST manages many administration PCs</a:t>
            </a:r>
          </a:p>
          <a:p>
            <a:r>
              <a:rPr lang="en-US" dirty="0" smtClean="0"/>
              <a:t>Library and residences have own IT shops</a:t>
            </a:r>
          </a:p>
          <a:p>
            <a:r>
              <a:rPr lang="en-US" dirty="0" smtClean="0"/>
              <a:t>Much software purchased and policies set at faculty level</a:t>
            </a:r>
          </a:p>
          <a:p>
            <a:r>
              <a:rPr lang="en-US" dirty="0" smtClean="0"/>
              <a:t>Non-windows machines also in the tree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</a:t>
            </a:r>
            <a:r>
              <a:rPr lang="en-US" dirty="0" smtClean="0"/>
              <a:t>AD for password authentication</a:t>
            </a:r>
          </a:p>
          <a:p>
            <a:r>
              <a:rPr lang="en-US" dirty="0" smtClean="0"/>
              <a:t>Possible to use AD to store </a:t>
            </a:r>
            <a:r>
              <a:rPr lang="en-US" dirty="0" err="1" smtClean="0"/>
              <a:t>uids</a:t>
            </a:r>
            <a:r>
              <a:rPr lang="en-US" dirty="0" smtClean="0"/>
              <a:t>, </a:t>
            </a:r>
            <a:r>
              <a:rPr lang="en-US" dirty="0" err="1" smtClean="0"/>
              <a:t>gids</a:t>
            </a:r>
            <a:r>
              <a:rPr lang="en-US" dirty="0" smtClean="0"/>
              <a:t>, home directories, shells, etc.</a:t>
            </a:r>
          </a:p>
          <a:p>
            <a:r>
              <a:rPr lang="en-US" dirty="0" smtClean="0"/>
              <a:t>Problem: multiple jurisdictions with distinct </a:t>
            </a:r>
            <a:r>
              <a:rPr lang="en-US" dirty="0" err="1" smtClean="0"/>
              <a:t>uid</a:t>
            </a:r>
            <a:r>
              <a:rPr lang="en-US" dirty="0" smtClean="0"/>
              <a:t>/</a:t>
            </a:r>
            <a:r>
              <a:rPr lang="en-US" dirty="0" err="1" smtClean="0"/>
              <a:t>gid</a:t>
            </a:r>
            <a:r>
              <a:rPr lang="en-US" dirty="0" smtClean="0"/>
              <a:t> and home directory systems</a:t>
            </a:r>
          </a:p>
          <a:p>
            <a:r>
              <a:rPr lang="en-US" dirty="0" smtClean="0"/>
              <a:t>Various possible solutions</a:t>
            </a:r>
          </a:p>
          <a:p>
            <a:pPr lvl="1"/>
            <a:r>
              <a:rPr lang="en-US" sz="2000" dirty="0" smtClean="0"/>
              <a:t>Use NIS or password files (but not passwords)</a:t>
            </a:r>
          </a:p>
          <a:p>
            <a:pPr lvl="1"/>
            <a:r>
              <a:rPr lang="en-US" sz="2000" dirty="0" smtClean="0"/>
              <a:t>Virtual directories with different values for each jurisdiction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Macintoshes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Macs participate in Nexus already</a:t>
            </a:r>
          </a:p>
          <a:p>
            <a:r>
              <a:rPr lang="en-US" dirty="0" smtClean="0"/>
              <a:t>Prefer using Apple </a:t>
            </a:r>
            <a:r>
              <a:rPr lang="en-US" dirty="0" err="1" smtClean="0"/>
              <a:t>OpenDirectory</a:t>
            </a:r>
            <a:r>
              <a:rPr lang="en-US" dirty="0" smtClean="0"/>
              <a:t> which is a virtual directory that gets </a:t>
            </a:r>
            <a:r>
              <a:rPr lang="en-US" dirty="0" err="1" smtClean="0"/>
              <a:t>userids</a:t>
            </a:r>
            <a:r>
              <a:rPr lang="en-US" dirty="0" smtClean="0"/>
              <a:t>/passwords, groups, etc. from AD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Magic Triangle</a:t>
            </a:r>
          </a:p>
          <a:p>
            <a:r>
              <a:rPr lang="en-US" dirty="0" err="1" smtClean="0"/>
              <a:t>MacTUG</a:t>
            </a:r>
            <a:r>
              <a:rPr lang="en-US" dirty="0" smtClean="0"/>
              <a:t> group involvement on Mac related issues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GPOs, Systems Center, etc.</a:t>
            </a:r>
          </a:p>
          <a:p>
            <a:r>
              <a:rPr lang="en-US" dirty="0" smtClean="0"/>
              <a:t>Nexus has a wealth of software packages</a:t>
            </a:r>
          </a:p>
          <a:p>
            <a:r>
              <a:rPr lang="en-US" dirty="0" smtClean="0"/>
              <a:t>Would like to move to self-serve for offices</a:t>
            </a:r>
          </a:p>
          <a:p>
            <a:pPr lvl="1"/>
            <a:r>
              <a:rPr lang="en-US" dirty="0" smtClean="0"/>
              <a:t>Web based, automated delivery in future</a:t>
            </a:r>
          </a:p>
          <a:p>
            <a:r>
              <a:rPr lang="en-US" dirty="0" smtClean="0"/>
              <a:t>Encourage transforms rather than new packaging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commonly needed</a:t>
            </a:r>
          </a:p>
          <a:p>
            <a:pPr lvl="1"/>
            <a:r>
              <a:rPr lang="en-US" dirty="0" err="1" smtClean="0"/>
              <a:t>FireFox</a:t>
            </a:r>
            <a:r>
              <a:rPr lang="en-US" dirty="0" smtClean="0"/>
              <a:t>, Acrobat reader, Flash, etc</a:t>
            </a:r>
          </a:p>
          <a:p>
            <a:r>
              <a:rPr lang="en-US" dirty="0" smtClean="0"/>
              <a:t>Set timetable for updates</a:t>
            </a:r>
          </a:p>
          <a:p>
            <a:r>
              <a:rPr lang="en-US" dirty="0" smtClean="0"/>
              <a:t>Have early testers before general release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2"/>
            <a:ext cx="8229600" cy="4434342"/>
          </a:xfrm>
        </p:spPr>
        <p:txBody>
          <a:bodyPr/>
          <a:lstStyle/>
          <a:p>
            <a:r>
              <a:rPr lang="en-US" dirty="0" smtClean="0"/>
              <a:t>Continue protective measures on DCs</a:t>
            </a:r>
          </a:p>
          <a:p>
            <a:r>
              <a:rPr lang="en-US" dirty="0" smtClean="0"/>
              <a:t>Want VPN to limit access from Internet, wireless, residences, etc.</a:t>
            </a:r>
          </a:p>
          <a:p>
            <a:r>
              <a:rPr lang="en-US" i="1" dirty="0" smtClean="0"/>
              <a:t>‘reverse </a:t>
            </a:r>
            <a:r>
              <a:rPr lang="en-US" i="1" dirty="0" err="1" smtClean="0"/>
              <a:t>turing</a:t>
            </a:r>
            <a:r>
              <a:rPr lang="en-US" i="1" dirty="0" smtClean="0"/>
              <a:t> test’</a:t>
            </a:r>
            <a:r>
              <a:rPr lang="en-US" dirty="0" smtClean="0"/>
              <a:t> like CAPTCHAs, audio, etc. </a:t>
            </a:r>
            <a:r>
              <a:rPr lang="en-US" dirty="0" smtClean="0"/>
              <a:t>- centralized </a:t>
            </a:r>
            <a:r>
              <a:rPr lang="en-US" dirty="0" smtClean="0"/>
              <a:t>people-tester – Google does this too</a:t>
            </a:r>
          </a:p>
          <a:p>
            <a:r>
              <a:rPr lang="en-US" dirty="0" smtClean="0"/>
              <a:t>Certificates for user </a:t>
            </a:r>
            <a:r>
              <a:rPr lang="en-US" dirty="0" smtClean="0"/>
              <a:t>signing</a:t>
            </a:r>
          </a:p>
          <a:p>
            <a:r>
              <a:rPr lang="en-US" dirty="0" smtClean="0"/>
              <a:t>Two factor authentication for some</a:t>
            </a:r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477"/>
            <a:ext cx="8229600" cy="4473530"/>
          </a:xfrm>
        </p:spPr>
        <p:txBody>
          <a:bodyPr/>
          <a:lstStyle/>
          <a:p>
            <a:r>
              <a:rPr lang="en-US" dirty="0" smtClean="0"/>
              <a:t>Domain should be as simple as possible while reflecting the structure of UW</a:t>
            </a:r>
          </a:p>
          <a:p>
            <a:r>
              <a:rPr lang="en-US" dirty="0" smtClean="0"/>
              <a:t>Future services like video conferencing and digital signing will make use of AD</a:t>
            </a:r>
          </a:p>
          <a:p>
            <a:r>
              <a:rPr lang="en-US" dirty="0" smtClean="0"/>
              <a:t>Economize effort, minimize duplication</a:t>
            </a:r>
          </a:p>
          <a:p>
            <a:r>
              <a:rPr lang="en-US" dirty="0" smtClean="0"/>
              <a:t>Take the best of ADS and Nexus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Starting Point</a:t>
            </a:r>
            <a:endParaRPr lang="en-US" b="0" dirty="0"/>
          </a:p>
        </p:txBody>
      </p:sp>
      <p:pic>
        <p:nvPicPr>
          <p:cNvPr id="4" name="Content Placeholder 3" descr="ad-start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64" y="2560320"/>
            <a:ext cx="6188631" cy="16535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Top Level Structure</a:t>
            </a:r>
            <a:endParaRPr lang="en-US" b="0" dirty="0"/>
          </a:p>
        </p:txBody>
      </p:sp>
      <p:pic>
        <p:nvPicPr>
          <p:cNvPr id="4" name="Content Placeholder 3" descr="ad-toplev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1693468"/>
            <a:ext cx="6008914" cy="388857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People Organization</a:t>
            </a:r>
            <a:endParaRPr lang="en-US" b="0" dirty="0"/>
          </a:p>
        </p:txBody>
      </p:sp>
      <p:pic>
        <p:nvPicPr>
          <p:cNvPr id="6" name="Content Placeholder 5" descr="ad-peop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75" y="2169994"/>
            <a:ext cx="7968025" cy="21571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594"/>
            <a:ext cx="8229600" cy="4512720"/>
          </a:xfrm>
        </p:spPr>
        <p:txBody>
          <a:bodyPr/>
          <a:lstStyle/>
          <a:p>
            <a:r>
              <a:rPr lang="en-US" sz="2400" dirty="0" smtClean="0"/>
              <a:t>Administered by </a:t>
            </a:r>
            <a:r>
              <a:rPr lang="en-US" sz="2400" dirty="0" err="1" smtClean="0"/>
              <a:t>WatIAM</a:t>
            </a:r>
            <a:endParaRPr lang="en-US" sz="2400" dirty="0" smtClean="0"/>
          </a:p>
          <a:p>
            <a:r>
              <a:rPr lang="en-US" sz="2400" dirty="0" smtClean="0"/>
              <a:t>Second account for </a:t>
            </a:r>
            <a:r>
              <a:rPr lang="en-US" sz="2400" i="1" dirty="0" smtClean="0"/>
              <a:t>elevated</a:t>
            </a:r>
            <a:r>
              <a:rPr lang="en-US" sz="2400" dirty="0" smtClean="0"/>
              <a:t> privileges</a:t>
            </a:r>
          </a:p>
          <a:p>
            <a:r>
              <a:rPr lang="en-US" sz="2400" dirty="0" smtClean="0"/>
              <a:t>Elevated account is application-specific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. ability to change people’s pay in DB</a:t>
            </a:r>
          </a:p>
          <a:p>
            <a:r>
              <a:rPr lang="en-US" sz="2400" dirty="0" smtClean="0"/>
              <a:t>Use of smartcards for some people</a:t>
            </a:r>
          </a:p>
          <a:p>
            <a:r>
              <a:rPr lang="en-US" sz="2400" dirty="0" smtClean="0"/>
              <a:t>Like passport – </a:t>
            </a:r>
            <a:r>
              <a:rPr lang="en-US" sz="2400" dirty="0" err="1" smtClean="0"/>
              <a:t>userids</a:t>
            </a:r>
            <a:r>
              <a:rPr lang="en-US" sz="2400" dirty="0" smtClean="0"/>
              <a:t> cannot be shared</a:t>
            </a:r>
          </a:p>
          <a:p>
            <a:r>
              <a:rPr lang="en-US" sz="2400" dirty="0" smtClean="0"/>
              <a:t>Use other mechanisms to share data</a:t>
            </a:r>
          </a:p>
          <a:p>
            <a:r>
              <a:rPr lang="en-US" sz="2400" dirty="0" err="1" smtClean="0"/>
              <a:t>Userid</a:t>
            </a:r>
            <a:r>
              <a:rPr lang="en-US" sz="2400" dirty="0" smtClean="0"/>
              <a:t>/password equivalent to a signature</a:t>
            </a:r>
          </a:p>
          <a:p>
            <a:r>
              <a:rPr lang="en-US" sz="2400" dirty="0" smtClean="0"/>
              <a:t>Offer optional lower security account for </a:t>
            </a:r>
            <a:r>
              <a:rPr lang="en-US" sz="2400" smtClean="0"/>
              <a:t>use on public </a:t>
            </a:r>
            <a:r>
              <a:rPr lang="en-US" sz="2400" dirty="0" smtClean="0"/>
              <a:t>workstations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Groups Organization</a:t>
            </a:r>
            <a:endParaRPr lang="en-US" b="0" dirty="0"/>
          </a:p>
        </p:txBody>
      </p:sp>
      <p:pic>
        <p:nvPicPr>
          <p:cNvPr id="4" name="Content Placeholder 3" descr="ad-grou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9874"/>
            <a:ext cx="7972848" cy="19177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useful for managing access to data</a:t>
            </a:r>
          </a:p>
          <a:p>
            <a:r>
              <a:rPr lang="en-US" dirty="0" err="1" smtClean="0"/>
              <a:t>WatIAM</a:t>
            </a:r>
            <a:r>
              <a:rPr lang="en-US" dirty="0" smtClean="0"/>
              <a:t> will manage some groups</a:t>
            </a:r>
          </a:p>
          <a:p>
            <a:pPr lvl="1"/>
            <a:r>
              <a:rPr lang="en-US" dirty="0" smtClean="0"/>
              <a:t>Faculty, staff, student lists</a:t>
            </a:r>
          </a:p>
          <a:p>
            <a:pPr lvl="1"/>
            <a:r>
              <a:rPr lang="en-US" dirty="0" smtClean="0"/>
              <a:t>Course lists</a:t>
            </a:r>
          </a:p>
          <a:p>
            <a:r>
              <a:rPr lang="en-US" dirty="0" smtClean="0"/>
              <a:t>Delegated access to groups OU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Groups, servers, print queues need names</a:t>
            </a:r>
          </a:p>
          <a:p>
            <a:r>
              <a:rPr lang="en-US" dirty="0" smtClean="0"/>
              <a:t>ECE: Electrical &amp; Computer Engineering or Early Childhood Education</a:t>
            </a:r>
          </a:p>
          <a:p>
            <a:r>
              <a:rPr lang="en-US" dirty="0" smtClean="0"/>
              <a:t>We need a shared naming convention</a:t>
            </a:r>
          </a:p>
          <a:p>
            <a:pPr lvl="1"/>
            <a:r>
              <a:rPr lang="en-US" dirty="0" smtClean="0"/>
              <a:t>One of the first duties of the new committee</a:t>
            </a:r>
          </a:p>
          <a:p>
            <a:pPr lvl="1"/>
            <a:r>
              <a:rPr lang="en-US" dirty="0" smtClean="0"/>
              <a:t>Will look at existing ADS and Nexus naming conventions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Workstations Organization</a:t>
            </a:r>
            <a:endParaRPr lang="en-US" b="0"/>
          </a:p>
        </p:txBody>
      </p:sp>
      <p:pic>
        <p:nvPicPr>
          <p:cNvPr id="6" name="Content Placeholder 5" descr="ad-tre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07" y="1920240"/>
            <a:ext cx="8688999" cy="225282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Custom 1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421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Engineering_Black</vt:lpstr>
      <vt:lpstr>Active Directory Structure</vt:lpstr>
      <vt:lpstr>Starting Point</vt:lpstr>
      <vt:lpstr>Top Level Structure</vt:lpstr>
      <vt:lpstr>People Organization</vt:lpstr>
      <vt:lpstr>People</vt:lpstr>
      <vt:lpstr>Groups Organization</vt:lpstr>
      <vt:lpstr>Groups</vt:lpstr>
      <vt:lpstr>Naming Conventions</vt:lpstr>
      <vt:lpstr>Workstations Organization</vt:lpstr>
      <vt:lpstr>Workstations</vt:lpstr>
      <vt:lpstr>Unix</vt:lpstr>
      <vt:lpstr>Macintoshes</vt:lpstr>
      <vt:lpstr>Software Delivery</vt:lpstr>
      <vt:lpstr>Common Applications</vt:lpstr>
      <vt:lpstr>Security Considerations</vt:lpstr>
      <vt:lpstr>Summary</vt:lpstr>
    </vt:vector>
  </TitlesOfParts>
  <Company>UofWaterloo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Paxman</dc:creator>
  <cp:lastModifiedBy>erick</cp:lastModifiedBy>
  <cp:revision>20</cp:revision>
  <cp:lastPrinted>2010-03-08T19:59:32Z</cp:lastPrinted>
  <dcterms:created xsi:type="dcterms:W3CDTF">2010-03-08T20:19:38Z</dcterms:created>
  <dcterms:modified xsi:type="dcterms:W3CDTF">2010-04-08T13:36:07Z</dcterms:modified>
</cp:coreProperties>
</file>