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6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1952595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2400"/>
              </a:spcBef>
              <a:buSzTx/>
              <a:buNone/>
              <a:defRPr sz="4000"/>
            </a:lvl1pPr>
          </a:lstStyle>
          <a:p>
            <a:r>
              <a:t>“Type a quote here.”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0020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762000"/>
            <a:ext cx="5334000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18300" y="762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762884"/>
            <a:ext cx="5334000" cy="8229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AssetMan</a:t>
            </a:r>
          </a:p>
        </p:txBody>
      </p:sp>
      <p:sp>
        <p:nvSpPr>
          <p:cNvPr id="120" name="Shape 120"/>
          <p:cNvSpPr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Engineering Computing</a:t>
            </a:r>
          </a:p>
          <a:p>
            <a:r>
              <a:t>March 2016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/>
          </p:cNvSpPr>
          <p:nvPr>
            <p:ph type="title"/>
          </p:nvPr>
        </p:nvSpPr>
        <p:spPr>
          <a:xfrm>
            <a:off x="952500" y="406400"/>
            <a:ext cx="11099800" cy="1588655"/>
          </a:xfrm>
          <a:prstGeom prst="rect">
            <a:avLst/>
          </a:prstGeom>
        </p:spPr>
        <p:txBody>
          <a:bodyPr/>
          <a:lstStyle/>
          <a:p>
            <a:r>
              <a:rPr dirty="0"/>
              <a:t>APIs</a:t>
            </a:r>
          </a:p>
        </p:txBody>
      </p:sp>
      <p:sp>
        <p:nvSpPr>
          <p:cNvPr id="147" name="Shape 147"/>
          <p:cNvSpPr>
            <a:spLocks noGrp="1"/>
          </p:cNvSpPr>
          <p:nvPr>
            <p:ph type="body" idx="1"/>
          </p:nvPr>
        </p:nvSpPr>
        <p:spPr>
          <a:xfrm>
            <a:off x="952500" y="1845425"/>
            <a:ext cx="11099800" cy="7031875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97763" indent="-397763" defTabSz="508254">
              <a:spcBef>
                <a:spcPts val="3600"/>
              </a:spcBef>
              <a:defRPr sz="3306"/>
            </a:pPr>
            <a:r>
              <a:rPr lang="en-CA" dirty="0" smtClean="0"/>
              <a:t>eight</a:t>
            </a:r>
            <a:r>
              <a:rPr dirty="0" smtClean="0"/>
              <a:t> </a:t>
            </a:r>
            <a:r>
              <a:rPr dirty="0" err="1"/>
              <a:t>apis</a:t>
            </a:r>
            <a:r>
              <a:rPr dirty="0"/>
              <a:t> used by </a:t>
            </a:r>
            <a:r>
              <a:rPr dirty="0" err="1"/>
              <a:t>AssetMan</a:t>
            </a:r>
            <a:r>
              <a:rPr dirty="0"/>
              <a:t> GUI or other apps</a:t>
            </a:r>
          </a:p>
          <a:p>
            <a:pPr marL="795527" lvl="1" indent="-397763" defTabSz="508254">
              <a:spcBef>
                <a:spcPts val="3600"/>
              </a:spcBef>
              <a:defRPr sz="3306"/>
            </a:pPr>
            <a:r>
              <a:rPr dirty="0"/>
              <a:t>read schema (</a:t>
            </a:r>
            <a:r>
              <a:rPr dirty="0" err="1"/>
              <a:t>eg</a:t>
            </a:r>
            <a:r>
              <a:rPr dirty="0"/>
              <a:t>. what is read/write, or </a:t>
            </a:r>
            <a:r>
              <a:rPr dirty="0" err="1"/>
              <a:t>readonly</a:t>
            </a:r>
            <a:r>
              <a:rPr dirty="0"/>
              <a:t>)</a:t>
            </a:r>
          </a:p>
          <a:p>
            <a:pPr marL="795527" lvl="1" indent="-397763" defTabSz="508254">
              <a:spcBef>
                <a:spcPts val="3600"/>
              </a:spcBef>
              <a:defRPr sz="3306"/>
            </a:pPr>
            <a:r>
              <a:rPr dirty="0"/>
              <a:t>read asset </a:t>
            </a:r>
            <a:r>
              <a:rPr dirty="0" err="1"/>
              <a:t>db</a:t>
            </a:r>
            <a:endParaRPr dirty="0"/>
          </a:p>
          <a:p>
            <a:pPr marL="795527" lvl="1" indent="-397763" defTabSz="508254">
              <a:spcBef>
                <a:spcPts val="3600"/>
              </a:spcBef>
              <a:defRPr sz="3306"/>
            </a:pPr>
            <a:r>
              <a:rPr dirty="0"/>
              <a:t>write asset </a:t>
            </a:r>
            <a:r>
              <a:rPr dirty="0" err="1"/>
              <a:t>db</a:t>
            </a:r>
            <a:r>
              <a:rPr dirty="0"/>
              <a:t> (limited to read/write fields)</a:t>
            </a:r>
          </a:p>
          <a:p>
            <a:pPr marL="795527" lvl="1" indent="-397763" defTabSz="508254">
              <a:spcBef>
                <a:spcPts val="3600"/>
              </a:spcBef>
              <a:defRPr sz="3306"/>
            </a:pPr>
            <a:r>
              <a:rPr dirty="0"/>
              <a:t>read asset/software </a:t>
            </a:r>
            <a:r>
              <a:rPr dirty="0" err="1"/>
              <a:t>db</a:t>
            </a:r>
            <a:r>
              <a:rPr dirty="0"/>
              <a:t> (CSV format)</a:t>
            </a:r>
          </a:p>
          <a:p>
            <a:pPr marL="795527" lvl="1" indent="-397763" defTabSz="508254">
              <a:spcBef>
                <a:spcPts val="3600"/>
              </a:spcBef>
              <a:defRPr sz="3306"/>
            </a:pPr>
            <a:r>
              <a:rPr dirty="0"/>
              <a:t>read change log</a:t>
            </a:r>
          </a:p>
          <a:p>
            <a:pPr marL="795527" lvl="1" indent="-397763" defTabSz="508254">
              <a:spcBef>
                <a:spcPts val="3600"/>
              </a:spcBef>
              <a:defRPr sz="3306"/>
            </a:pPr>
            <a:r>
              <a:rPr dirty="0"/>
              <a:t>read software </a:t>
            </a:r>
            <a:r>
              <a:rPr dirty="0" err="1" smtClean="0"/>
              <a:t>db</a:t>
            </a:r>
            <a:endParaRPr lang="en-CA" dirty="0" smtClean="0"/>
          </a:p>
          <a:p>
            <a:pPr marL="795527" lvl="1" indent="-397763" defTabSz="508254">
              <a:spcBef>
                <a:spcPts val="3600"/>
              </a:spcBef>
              <a:defRPr sz="3306"/>
            </a:pPr>
            <a:r>
              <a:rPr lang="en-CA" dirty="0" smtClean="0"/>
              <a:t>read document </a:t>
            </a:r>
            <a:r>
              <a:rPr lang="en-CA" dirty="0" err="1" smtClean="0"/>
              <a:t>db</a:t>
            </a:r>
            <a:endParaRPr lang="en-CA" dirty="0" smtClean="0"/>
          </a:p>
          <a:p>
            <a:pPr marL="795527" lvl="1" indent="-397763" defTabSz="508254">
              <a:spcBef>
                <a:spcPts val="3600"/>
              </a:spcBef>
              <a:defRPr sz="3306"/>
            </a:pPr>
            <a:r>
              <a:rPr lang="en-CA" dirty="0" smtClean="0"/>
              <a:t>write document </a:t>
            </a:r>
            <a:r>
              <a:rPr lang="en-CA" dirty="0" err="1" smtClean="0"/>
              <a:t>db</a:t>
            </a:r>
            <a:endParaRPr dirty="0"/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/>
          </p:cNvSpPr>
          <p:nvPr>
            <p:ph type="title"/>
          </p:nvPr>
        </p:nvSpPr>
        <p:spPr>
          <a:xfrm>
            <a:off x="952500" y="406399"/>
            <a:ext cx="11099800" cy="1558860"/>
          </a:xfrm>
          <a:prstGeom prst="rect">
            <a:avLst/>
          </a:prstGeom>
        </p:spPr>
        <p:txBody>
          <a:bodyPr/>
          <a:lstStyle/>
          <a:p>
            <a:r>
              <a:rPr dirty="0" smtClean="0"/>
              <a:t>Status</a:t>
            </a:r>
            <a:r>
              <a:rPr lang="en-CA" dirty="0" smtClean="0"/>
              <a:t> Late</a:t>
            </a:r>
            <a:r>
              <a:rPr dirty="0" smtClean="0"/>
              <a:t> </a:t>
            </a:r>
            <a:r>
              <a:rPr dirty="0"/>
              <a:t>March 2016</a:t>
            </a:r>
          </a:p>
        </p:txBody>
      </p:sp>
      <p:sp>
        <p:nvSpPr>
          <p:cNvPr id="150" name="Shape 150"/>
          <p:cNvSpPr>
            <a:spLocks noGrp="1"/>
          </p:cNvSpPr>
          <p:nvPr>
            <p:ph type="body" idx="1"/>
          </p:nvPr>
        </p:nvSpPr>
        <p:spPr>
          <a:xfrm>
            <a:off x="965200" y="1862468"/>
            <a:ext cx="11099800" cy="7014832"/>
          </a:xfrm>
          <a:prstGeom prst="rect">
            <a:avLst/>
          </a:prstGeom>
        </p:spPr>
        <p:txBody>
          <a:bodyPr/>
          <a:lstStyle/>
          <a:p>
            <a:pPr marL="315468" indent="-315468" defTabSz="403097">
              <a:spcBef>
                <a:spcPts val="2800"/>
              </a:spcBef>
              <a:defRPr sz="2622"/>
            </a:pPr>
            <a:r>
              <a:rPr dirty="0"/>
              <a:t>GUI is mostly </a:t>
            </a:r>
            <a:r>
              <a:rPr dirty="0" smtClean="0"/>
              <a:t>done</a:t>
            </a:r>
            <a:r>
              <a:rPr lang="en-CA" dirty="0" smtClean="0"/>
              <a:t> – fine tuning left</a:t>
            </a:r>
          </a:p>
          <a:p>
            <a:pPr marL="315468" indent="-315468" defTabSz="403097">
              <a:spcBef>
                <a:spcPts val="2800"/>
              </a:spcBef>
              <a:defRPr sz="2622"/>
            </a:pPr>
            <a:r>
              <a:rPr lang="en-CA" dirty="0" smtClean="0"/>
              <a:t>Introductory documentation is done</a:t>
            </a:r>
            <a:endParaRPr dirty="0"/>
          </a:p>
          <a:p>
            <a:pPr marL="315468" indent="-315468" defTabSz="403097">
              <a:spcBef>
                <a:spcPts val="2800"/>
              </a:spcBef>
              <a:defRPr sz="2622"/>
            </a:pPr>
            <a:r>
              <a:rPr lang="en-CA" dirty="0" smtClean="0"/>
              <a:t>C</a:t>
            </a:r>
            <a:r>
              <a:rPr dirty="0" err="1" smtClean="0"/>
              <a:t>lient</a:t>
            </a:r>
            <a:r>
              <a:rPr dirty="0" smtClean="0"/>
              <a:t>/server Ether</a:t>
            </a:r>
            <a:r>
              <a:rPr lang="en-CA" dirty="0" smtClean="0"/>
              <a:t>net</a:t>
            </a:r>
            <a:r>
              <a:rPr dirty="0" smtClean="0"/>
              <a:t>/IPv4 </a:t>
            </a:r>
            <a:r>
              <a:rPr dirty="0"/>
              <a:t>collection from ONA/</a:t>
            </a:r>
            <a:r>
              <a:rPr dirty="0" err="1"/>
              <a:t>InfoBlox</a:t>
            </a:r>
            <a:r>
              <a:rPr dirty="0"/>
              <a:t> </a:t>
            </a:r>
            <a:r>
              <a:rPr dirty="0" smtClean="0"/>
              <a:t>is</a:t>
            </a:r>
            <a:r>
              <a:rPr lang="en-CA" dirty="0" smtClean="0"/>
              <a:t> </a:t>
            </a:r>
            <a:r>
              <a:rPr dirty="0" smtClean="0"/>
              <a:t>done</a:t>
            </a:r>
            <a:endParaRPr dirty="0"/>
          </a:p>
          <a:p>
            <a:pPr marL="315468" indent="-315468" defTabSz="403097">
              <a:spcBef>
                <a:spcPts val="2800"/>
              </a:spcBef>
              <a:defRPr sz="2622"/>
            </a:pPr>
            <a:r>
              <a:rPr dirty="0"/>
              <a:t>client/server IPv6 is incomplete (just need some ONA help to match DNS with IPv6 addresses)</a:t>
            </a:r>
          </a:p>
          <a:p>
            <a:pPr marL="315468" indent="-315468" defTabSz="403097">
              <a:spcBef>
                <a:spcPts val="2800"/>
              </a:spcBef>
              <a:defRPr sz="2622"/>
            </a:pPr>
            <a:r>
              <a:rPr dirty="0"/>
              <a:t>PC </a:t>
            </a:r>
            <a:r>
              <a:rPr dirty="0" smtClean="0"/>
              <a:t>Software</a:t>
            </a:r>
            <a:r>
              <a:rPr lang="en-CA" dirty="0" smtClean="0"/>
              <a:t> </a:t>
            </a:r>
            <a:r>
              <a:rPr dirty="0" smtClean="0"/>
              <a:t>via Audit</a:t>
            </a:r>
            <a:r>
              <a:rPr lang="en-CA" dirty="0" smtClean="0"/>
              <a:t>, SCCM</a:t>
            </a:r>
            <a:r>
              <a:rPr dirty="0" smtClean="0"/>
              <a:t> </a:t>
            </a:r>
            <a:r>
              <a:rPr dirty="0"/>
              <a:t>is done (several thousand computers)</a:t>
            </a:r>
          </a:p>
          <a:p>
            <a:pPr marL="315468" indent="-315468" defTabSz="403097">
              <a:spcBef>
                <a:spcPts val="2800"/>
              </a:spcBef>
              <a:defRPr sz="2622"/>
            </a:pPr>
            <a:r>
              <a:rPr dirty="0" smtClean="0"/>
              <a:t>Mac </a:t>
            </a:r>
            <a:r>
              <a:rPr dirty="0"/>
              <a:t>software agent is written.  </a:t>
            </a:r>
            <a:r>
              <a:rPr lang="en-CA" dirty="0" smtClean="0"/>
              <a:t>Believe it </a:t>
            </a:r>
            <a:r>
              <a:rPr dirty="0" smtClean="0"/>
              <a:t>should </a:t>
            </a:r>
            <a:r>
              <a:rPr dirty="0"/>
              <a:t>work with Casper as well as SCCM and standalone</a:t>
            </a:r>
            <a:r>
              <a:rPr dirty="0" smtClean="0"/>
              <a:t>.</a:t>
            </a:r>
            <a:endParaRPr dirty="0"/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Missing Functionality</a:t>
            </a:r>
          </a:p>
        </p:txBody>
      </p:sp>
      <p:sp>
        <p:nvSpPr>
          <p:cNvPr id="153" name="Shape 15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388620" indent="-388620" defTabSz="496570">
              <a:spcBef>
                <a:spcPts val="3500"/>
              </a:spcBef>
              <a:defRPr sz="3230"/>
            </a:pPr>
            <a:r>
              <a:rPr dirty="0" smtClean="0"/>
              <a:t>default </a:t>
            </a:r>
            <a:r>
              <a:rPr dirty="0" err="1"/>
              <a:t>gui</a:t>
            </a:r>
            <a:r>
              <a:rPr dirty="0"/>
              <a:t> has some limitations on search criteria, like inability to specify a specific date range.  </a:t>
            </a:r>
          </a:p>
          <a:p>
            <a:pPr marL="777240" lvl="1" indent="-388620" defTabSz="496570">
              <a:spcBef>
                <a:spcPts val="3500"/>
              </a:spcBef>
              <a:defRPr sz="3230"/>
            </a:pPr>
            <a:r>
              <a:rPr lang="en-CA" dirty="0" smtClean="0"/>
              <a:t>Advanced GUI API has no such limitations</a:t>
            </a:r>
          </a:p>
          <a:p>
            <a:pPr marL="777240" lvl="1" indent="-388620" defTabSz="496570">
              <a:spcBef>
                <a:spcPts val="3500"/>
              </a:spcBef>
              <a:defRPr sz="3230"/>
            </a:pPr>
            <a:r>
              <a:rPr lang="en-CA" dirty="0" smtClean="0"/>
              <a:t>Programming </a:t>
            </a:r>
            <a:r>
              <a:rPr dirty="0" smtClean="0"/>
              <a:t>API </a:t>
            </a:r>
            <a:r>
              <a:rPr lang="en-CA" dirty="0" smtClean="0"/>
              <a:t>has no</a:t>
            </a:r>
            <a:r>
              <a:rPr dirty="0" smtClean="0"/>
              <a:t> </a:t>
            </a:r>
            <a:r>
              <a:rPr dirty="0"/>
              <a:t>limitations </a:t>
            </a:r>
          </a:p>
          <a:p>
            <a:pPr marL="777240" lvl="1" indent="-388620" defTabSz="496570">
              <a:spcBef>
                <a:spcPts val="3500"/>
              </a:spcBef>
              <a:defRPr sz="3230"/>
            </a:pPr>
            <a:r>
              <a:rPr dirty="0"/>
              <a:t>We </a:t>
            </a:r>
            <a:r>
              <a:rPr dirty="0" smtClean="0"/>
              <a:t>have </a:t>
            </a:r>
            <a:r>
              <a:rPr dirty="0"/>
              <a:t>a canned search facility to meet special </a:t>
            </a:r>
            <a:r>
              <a:rPr dirty="0" smtClean="0"/>
              <a:t>needs</a:t>
            </a:r>
            <a:r>
              <a:rPr lang="en-CA" dirty="0" smtClean="0"/>
              <a:t>, canned searches can be edited/extended without modifying source code</a:t>
            </a:r>
            <a:endParaRPr dirty="0"/>
          </a:p>
          <a:p>
            <a:pPr marL="777240" lvl="1" indent="-388620" defTabSz="496570">
              <a:spcBef>
                <a:spcPts val="3500"/>
              </a:spcBef>
              <a:defRPr sz="3230"/>
            </a:pPr>
            <a:r>
              <a:rPr dirty="0"/>
              <a:t>CSV output means people can make own reports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Next Steps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Touch up GUI to make more consistent</a:t>
            </a:r>
          </a:p>
          <a:p>
            <a:r>
              <a:rPr lang="en-CA" dirty="0" smtClean="0"/>
              <a:t>Make documentation context sensitive</a:t>
            </a:r>
          </a:p>
          <a:p>
            <a:r>
              <a:rPr lang="en-CA" dirty="0" smtClean="0"/>
              <a:t>Minor adjustments to </a:t>
            </a:r>
            <a:r>
              <a:rPr lang="en-CA" smtClean="0"/>
              <a:t>API to use </a:t>
            </a:r>
            <a:r>
              <a:rPr lang="en-CA" dirty="0" smtClean="0"/>
              <a:t>JWT (JavaScript </a:t>
            </a:r>
            <a:r>
              <a:rPr lang="en-CA" smtClean="0"/>
              <a:t>Web Tokens)</a:t>
            </a:r>
            <a:endParaRPr lang="en-CA" dirty="0" smtClean="0"/>
          </a:p>
          <a:p>
            <a:r>
              <a:rPr lang="en-CA" dirty="0" smtClean="0"/>
              <a:t>Complete video tutorial</a:t>
            </a:r>
          </a:p>
          <a:p>
            <a:r>
              <a:rPr lang="en-CA" dirty="0" smtClean="0"/>
              <a:t>Complete gap assessment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303888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Why</a:t>
            </a:r>
          </a:p>
        </p:txBody>
      </p:sp>
      <p:sp>
        <p:nvSpPr>
          <p:cNvPr id="123" name="Shape 123"/>
          <p:cNvSpPr>
            <a:spLocks noGrp="1"/>
          </p:cNvSpPr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/>
          <a:lstStyle/>
          <a:p>
            <a:r>
              <a:t>we set up, tested iTOP asset mgmt but found:</a:t>
            </a:r>
          </a:p>
          <a:p>
            <a:pPr lvl="1"/>
            <a:r>
              <a:t>too complicated for occasional use</a:t>
            </a:r>
          </a:p>
          <a:p>
            <a:pPr lvl="1"/>
            <a:r>
              <a:t>poor APIs</a:t>
            </a:r>
          </a:p>
          <a:p>
            <a:pPr lvl="1"/>
            <a:r>
              <a:t>database schema convoluted</a:t>
            </a:r>
          </a:p>
          <a:p>
            <a:pPr lvl="1"/>
            <a:r>
              <a:t>configuring GUI was painful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Comments</a:t>
            </a:r>
          </a:p>
        </p:txBody>
      </p:sp>
      <p:sp>
        <p:nvSpPr>
          <p:cNvPr id="126" name="Shape 12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dirty="0"/>
              <a:t>ITOP would require too much training and documentation because it is too complex</a:t>
            </a:r>
          </a:p>
          <a:p>
            <a:r>
              <a:rPr dirty="0"/>
              <a:t>We do not need something that complicated and ‘powerful’</a:t>
            </a:r>
          </a:p>
          <a:p>
            <a:r>
              <a:rPr dirty="0"/>
              <a:t>Could you make it easier?</a:t>
            </a:r>
          </a:p>
          <a:p>
            <a:r>
              <a:rPr dirty="0"/>
              <a:t>If there is CSV output, we do not need advanced reporting </a:t>
            </a:r>
            <a:r>
              <a:rPr dirty="0" smtClean="0"/>
              <a:t>features</a:t>
            </a:r>
            <a:endParaRPr lang="en-CA" dirty="0" smtClean="0"/>
          </a:p>
          <a:p>
            <a:r>
              <a:rPr lang="en-CA" dirty="0" smtClean="0"/>
              <a:t>Wouldn’t something like a spreadsheet be sufficient?</a:t>
            </a:r>
            <a:endParaRPr dirty="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/>
          </p:cNvSpPr>
          <p:nvPr>
            <p:ph type="title"/>
          </p:nvPr>
        </p:nvSpPr>
        <p:spPr>
          <a:xfrm>
            <a:off x="952500" y="406400"/>
            <a:ext cx="11099800" cy="1710399"/>
          </a:xfrm>
          <a:prstGeom prst="rect">
            <a:avLst/>
          </a:prstGeom>
        </p:spPr>
        <p:txBody>
          <a:bodyPr/>
          <a:lstStyle/>
          <a:p>
            <a:r>
              <a:t>AssetMan</a:t>
            </a:r>
          </a:p>
        </p:txBody>
      </p:sp>
      <p:sp>
        <p:nvSpPr>
          <p:cNvPr id="129" name="Shape 129"/>
          <p:cNvSpPr>
            <a:spLocks noGrp="1"/>
          </p:cNvSpPr>
          <p:nvPr>
            <p:ph type="body" idx="1"/>
          </p:nvPr>
        </p:nvSpPr>
        <p:spPr>
          <a:xfrm>
            <a:off x="952500" y="1850164"/>
            <a:ext cx="11099800" cy="702713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74904" indent="-374904" defTabSz="479044">
              <a:spcBef>
                <a:spcPts val="3400"/>
              </a:spcBef>
              <a:defRPr sz="3116"/>
            </a:pPr>
            <a:r>
              <a:rPr dirty="0"/>
              <a:t>a simpler asset management system</a:t>
            </a:r>
          </a:p>
          <a:p>
            <a:pPr marL="374904" indent="-374904" defTabSz="479044">
              <a:spcBef>
                <a:spcPts val="3400"/>
              </a:spcBef>
              <a:defRPr sz="3116"/>
            </a:pPr>
            <a:r>
              <a:rPr dirty="0"/>
              <a:t>simple to learn and use </a:t>
            </a:r>
            <a:endParaRPr lang="en-CA" dirty="0" smtClean="0"/>
          </a:p>
          <a:p>
            <a:pPr marL="374904" indent="-374904" defTabSz="479044">
              <a:spcBef>
                <a:spcPts val="3400"/>
              </a:spcBef>
              <a:defRPr sz="3116"/>
            </a:pPr>
            <a:r>
              <a:rPr lang="en-CA" dirty="0" smtClean="0"/>
              <a:t>uses CSV (spreadsheets) for reporting</a:t>
            </a:r>
            <a:endParaRPr dirty="0"/>
          </a:p>
          <a:p>
            <a:pPr marL="374904" indent="-374904" defTabSz="479044">
              <a:spcBef>
                <a:spcPts val="3400"/>
              </a:spcBef>
              <a:defRPr sz="3116"/>
            </a:pPr>
            <a:r>
              <a:rPr dirty="0"/>
              <a:t>integrated with </a:t>
            </a:r>
            <a:r>
              <a:rPr dirty="0" err="1"/>
              <a:t>InfoBlox</a:t>
            </a:r>
            <a:r>
              <a:rPr dirty="0"/>
              <a:t>, ONA and AUDIT so far, SCCM next</a:t>
            </a:r>
          </a:p>
          <a:p>
            <a:pPr marL="374904" indent="-374904" defTabSz="479044">
              <a:spcBef>
                <a:spcPts val="3400"/>
              </a:spcBef>
              <a:defRPr sz="3116"/>
            </a:pPr>
            <a:r>
              <a:rPr dirty="0"/>
              <a:t>can be referenced (</a:t>
            </a:r>
            <a:r>
              <a:rPr dirty="0" err="1"/>
              <a:t>eg</a:t>
            </a:r>
            <a:r>
              <a:rPr dirty="0"/>
              <a:t>. in RT tickets) with a unique URL</a:t>
            </a:r>
          </a:p>
          <a:p>
            <a:pPr marL="374904" indent="-374904" defTabSz="479044">
              <a:spcBef>
                <a:spcPts val="3400"/>
              </a:spcBef>
              <a:defRPr sz="3116"/>
            </a:pPr>
            <a:r>
              <a:rPr dirty="0"/>
              <a:t>simple queries with multiple parameters</a:t>
            </a:r>
          </a:p>
          <a:p>
            <a:pPr marL="374904" indent="-374904" defTabSz="479044">
              <a:spcBef>
                <a:spcPts val="3400"/>
              </a:spcBef>
              <a:defRPr sz="3116"/>
            </a:pPr>
            <a:r>
              <a:rPr dirty="0"/>
              <a:t>simple API for remote queries and updates</a:t>
            </a:r>
          </a:p>
          <a:p>
            <a:pPr marL="374904" indent="-374904" defTabSz="479044">
              <a:spcBef>
                <a:spcPts val="3400"/>
              </a:spcBef>
              <a:defRPr sz="3116"/>
            </a:pPr>
            <a:r>
              <a:rPr dirty="0"/>
              <a:t>partitions campus by distinct IT support units</a:t>
            </a:r>
          </a:p>
          <a:p>
            <a:pPr marL="374904" indent="-374904" defTabSz="479044">
              <a:spcBef>
                <a:spcPts val="3400"/>
              </a:spcBef>
              <a:defRPr sz="3116"/>
            </a:pPr>
            <a:r>
              <a:rPr dirty="0"/>
              <a:t>easy to extend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Read Only Attributes</a:t>
            </a:r>
          </a:p>
        </p:txBody>
      </p:sp>
      <p:sp>
        <p:nvSpPr>
          <p:cNvPr id="132" name="Shape 13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ONA and </a:t>
            </a:r>
            <a:r>
              <a:rPr dirty="0" err="1"/>
              <a:t>InfoBlox</a:t>
            </a:r>
            <a:r>
              <a:rPr dirty="0"/>
              <a:t> authoritative on many things</a:t>
            </a:r>
          </a:p>
          <a:p>
            <a:pPr lvl="1"/>
            <a:r>
              <a:rPr dirty="0"/>
              <a:t>ipv4, ipv6, mac, </a:t>
            </a:r>
            <a:r>
              <a:rPr dirty="0" err="1"/>
              <a:t>dns</a:t>
            </a:r>
            <a:r>
              <a:rPr dirty="0"/>
              <a:t>, uplink device, port#, owner, etc. </a:t>
            </a:r>
          </a:p>
          <a:p>
            <a:r>
              <a:rPr dirty="0" err="1"/>
              <a:t>AssetMan</a:t>
            </a:r>
            <a:r>
              <a:rPr dirty="0"/>
              <a:t> presents their values as </a:t>
            </a:r>
            <a:r>
              <a:rPr dirty="0" err="1"/>
              <a:t>readonly</a:t>
            </a:r>
            <a:r>
              <a:rPr dirty="0"/>
              <a:t> but searchable by GUI or </a:t>
            </a:r>
            <a:r>
              <a:rPr dirty="0" smtClean="0"/>
              <a:t>API</a:t>
            </a:r>
            <a:endParaRPr lang="en-CA" dirty="0" smtClean="0"/>
          </a:p>
          <a:p>
            <a:r>
              <a:rPr lang="en-CA" dirty="0" smtClean="0"/>
              <a:t>Should we update </a:t>
            </a:r>
            <a:r>
              <a:rPr lang="en-CA" dirty="0" err="1" smtClean="0"/>
              <a:t>InfoBlox</a:t>
            </a:r>
            <a:r>
              <a:rPr lang="en-CA" dirty="0" smtClean="0"/>
              <a:t> from </a:t>
            </a:r>
            <a:r>
              <a:rPr lang="en-CA" dirty="0" err="1" smtClean="0"/>
              <a:t>Assetman</a:t>
            </a:r>
            <a:r>
              <a:rPr lang="en-CA" dirty="0" smtClean="0"/>
              <a:t>?</a:t>
            </a:r>
            <a:endParaRPr dirty="0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Read Write Attributes</a:t>
            </a:r>
          </a:p>
        </p:txBody>
      </p:sp>
      <p:sp>
        <p:nvSpPr>
          <p:cNvPr id="135" name="Shape 13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brand, model, serial number, etc.</a:t>
            </a:r>
          </a:p>
          <a:p>
            <a:r>
              <a:t>read/write data OWNED by AssetMan</a:t>
            </a:r>
          </a:p>
          <a:p>
            <a:r>
              <a:t>can be set or queried by GUI or by API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Change Log</a:t>
            </a:r>
          </a:p>
        </p:txBody>
      </p:sp>
      <p:sp>
        <p:nvSpPr>
          <p:cNvPr id="138" name="Shape 13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logs changes by ONA, InfoBlox or AssetMan</a:t>
            </a:r>
          </a:p>
          <a:p>
            <a:r>
              <a:t>read-only</a:t>
            </a:r>
          </a:p>
          <a:p>
            <a:r>
              <a:t>GUI and API access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Asset GUI Features</a:t>
            </a:r>
          </a:p>
        </p:txBody>
      </p:sp>
      <p:sp>
        <p:nvSpPr>
          <p:cNvPr id="141" name="Shape 14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search by any attributes with =, &lt;, &gt;</a:t>
            </a:r>
          </a:p>
          <a:p>
            <a:r>
              <a:rPr dirty="0"/>
              <a:t>supports * wildcards within search</a:t>
            </a:r>
          </a:p>
          <a:p>
            <a:r>
              <a:rPr dirty="0"/>
              <a:t>returns actual count of matches, but GUI only displays first 500 </a:t>
            </a:r>
            <a:r>
              <a:rPr dirty="0" smtClean="0"/>
              <a:t>matches</a:t>
            </a:r>
            <a:r>
              <a:rPr lang="en-CA" dirty="0" smtClean="0"/>
              <a:t> (due to browser limits)</a:t>
            </a:r>
            <a:endParaRPr dirty="0"/>
          </a:p>
          <a:p>
            <a:r>
              <a:rPr dirty="0"/>
              <a:t>CSV feature returns all matches</a:t>
            </a:r>
          </a:p>
          <a:p>
            <a:r>
              <a:rPr dirty="0"/>
              <a:t>automatic switch to edit mode when viewing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Software Inventory</a:t>
            </a:r>
          </a:p>
        </p:txBody>
      </p:sp>
      <p:sp>
        <p:nvSpPr>
          <p:cNvPr id="144" name="Shape 1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also searchable with wild cards, &lt;,=,&gt; operators</a:t>
            </a:r>
          </a:p>
          <a:p>
            <a:r>
              <a:rPr dirty="0"/>
              <a:t>search by vendor, application, version or by install, uninstall </a:t>
            </a:r>
            <a:r>
              <a:rPr dirty="0" smtClean="0"/>
              <a:t>dates</a:t>
            </a:r>
            <a:endParaRPr lang="en-CA" dirty="0" smtClean="0"/>
          </a:p>
          <a:p>
            <a:r>
              <a:rPr lang="en-CA" dirty="0" smtClean="0"/>
              <a:t>GUI limited to 500 assets, due to browser limits</a:t>
            </a:r>
            <a:endParaRPr dirty="0"/>
          </a:p>
          <a:p>
            <a:r>
              <a:rPr lang="en-CA" dirty="0" smtClean="0"/>
              <a:t>Unlimited </a:t>
            </a:r>
            <a:r>
              <a:rPr dirty="0" smtClean="0"/>
              <a:t>CSV </a:t>
            </a:r>
            <a:r>
              <a:rPr dirty="0"/>
              <a:t>output available too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blurRad="76200" dir="18900000" rotWithShape="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23998" dir="2700000" rotWithShape="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blurRad="76200" dir="18900000" rotWithShape="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23998" dir="2700000" rotWithShape="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541</Words>
  <Application>Microsoft Office PowerPoint</Application>
  <PresentationFormat>Custom</PresentationFormat>
  <Paragraphs>78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Helvetica</vt:lpstr>
      <vt:lpstr>Helvetica Light</vt:lpstr>
      <vt:lpstr>Helvetica Neue</vt:lpstr>
      <vt:lpstr>Gradient</vt:lpstr>
      <vt:lpstr>AssetMan</vt:lpstr>
      <vt:lpstr>Why</vt:lpstr>
      <vt:lpstr>Comments</vt:lpstr>
      <vt:lpstr>AssetMan</vt:lpstr>
      <vt:lpstr>Read Only Attributes</vt:lpstr>
      <vt:lpstr>Read Write Attributes</vt:lpstr>
      <vt:lpstr>Change Log</vt:lpstr>
      <vt:lpstr>Asset GUI Features</vt:lpstr>
      <vt:lpstr>Software Inventory</vt:lpstr>
      <vt:lpstr>APIs</vt:lpstr>
      <vt:lpstr>Status Late March 2016</vt:lpstr>
      <vt:lpstr>Missing Functionality</vt:lpstr>
      <vt:lpstr>Next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AssetMan</dc:title>
  <dc:creator>Engelke, Erick E</dc:creator>
  <cp:lastModifiedBy>Engelke, Erick E</cp:lastModifiedBy>
  <cp:revision>5</cp:revision>
  <dcterms:modified xsi:type="dcterms:W3CDTF">2016-03-30T13:42:01Z</dcterms:modified>
</cp:coreProperties>
</file>