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64" r:id="rId5"/>
    <p:sldId id="258" r:id="rId6"/>
    <p:sldId id="270" r:id="rId7"/>
    <p:sldId id="269" r:id="rId8"/>
    <p:sldId id="268" r:id="rId9"/>
    <p:sldId id="259" r:id="rId10"/>
    <p:sldId id="260" r:id="rId11"/>
    <p:sldId id="261" r:id="rId12"/>
    <p:sldId id="262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4"/>
  </p:normalViewPr>
  <p:slideViewPr>
    <p:cSldViewPr snapToGrid="0" snapToObjects="1">
      <p:cViewPr varScale="1">
        <p:scale>
          <a:sx n="94" d="100"/>
          <a:sy n="94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4" y="2252478"/>
            <a:ext cx="8361229" cy="2098226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Tuque</a:t>
            </a:r>
            <a:r>
              <a:rPr lang="en-US" dirty="0" smtClean="0"/>
              <a:t> </a:t>
            </a:r>
            <a:r>
              <a:rPr lang="en-US" b="1" dirty="0" smtClean="0"/>
              <a:t>4</a:t>
            </a:r>
            <a:r>
              <a:rPr lang="en-US" dirty="0" smtClean="0"/>
              <a:t>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Windows, </a:t>
            </a:r>
            <a:r>
              <a:rPr lang="en-US" dirty="0" smtClean="0"/>
              <a:t>OS/X </a:t>
            </a:r>
            <a:r>
              <a:rPr lang="en-US" dirty="0" smtClean="0"/>
              <a:t>&amp; </a:t>
            </a:r>
            <a:r>
              <a:rPr lang="en-US" dirty="0" smtClean="0"/>
              <a:t>Linux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3" y="4543133"/>
            <a:ext cx="6831673" cy="1086237"/>
          </a:xfrm>
        </p:spPr>
        <p:txBody>
          <a:bodyPr/>
          <a:lstStyle/>
          <a:p>
            <a:r>
              <a:rPr lang="en-US" dirty="0" err="1" smtClean="0"/>
              <a:t>Novemeber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</a:p>
          <a:p>
            <a:r>
              <a:rPr lang="en-US" dirty="0" smtClean="0"/>
              <a:t>Engineering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41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OS/X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Supports 32 and 64 bit </a:t>
            </a:r>
            <a:r>
              <a:rPr lang="en-US" dirty="0" smtClean="0"/>
              <a:t>applications</a:t>
            </a:r>
          </a:p>
          <a:p>
            <a:endParaRPr lang="en-US" dirty="0" smtClean="0"/>
          </a:p>
          <a:p>
            <a:r>
              <a:rPr lang="en-US" dirty="0" smtClean="0"/>
              <a:t>Scripts can be written in any scripting language, </a:t>
            </a:r>
            <a:r>
              <a:rPr lang="en-US" dirty="0" err="1" smtClean="0"/>
              <a:t>eg</a:t>
            </a:r>
            <a:r>
              <a:rPr lang="en-US" dirty="0" smtClean="0"/>
              <a:t>. Bash, </a:t>
            </a:r>
            <a:r>
              <a:rPr lang="en-US" dirty="0" err="1" smtClean="0"/>
              <a:t>Csh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Uses ZIP files to download technology, but supports .DMG images or any files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Jamf</a:t>
            </a:r>
            <a:r>
              <a:rPr lang="en-US" dirty="0" smtClean="0"/>
              <a:t> Composer (does not require full Casper Suite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MacWatch</a:t>
            </a:r>
            <a:r>
              <a:rPr lang="en-US" dirty="0" smtClean="0"/>
              <a:t> Tuque utility to semi-automatically package things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6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Tuque is 64 bit, but it supports </a:t>
            </a:r>
            <a:r>
              <a:rPr lang="en-US" dirty="0" smtClean="0"/>
              <a:t>32/64 bit </a:t>
            </a:r>
            <a:r>
              <a:rPr lang="en-US" dirty="0" smtClean="0"/>
              <a:t>applications</a:t>
            </a:r>
          </a:p>
          <a:p>
            <a:endParaRPr lang="en-US" dirty="0" smtClean="0"/>
          </a:p>
          <a:p>
            <a:r>
              <a:rPr lang="en-US" dirty="0" smtClean="0"/>
              <a:t>Scripting is standard on </a:t>
            </a:r>
            <a:r>
              <a:rPr lang="en-US" dirty="0" smtClean="0"/>
              <a:t>Linux</a:t>
            </a:r>
          </a:p>
          <a:p>
            <a:endParaRPr lang="en-US" dirty="0" smtClean="0"/>
          </a:p>
          <a:p>
            <a:r>
              <a:rPr lang="en-US" dirty="0" smtClean="0"/>
              <a:t>Tuque scripts can be written with Bash, </a:t>
            </a:r>
            <a:r>
              <a:rPr lang="en-US" dirty="0" err="1" smtClean="0"/>
              <a:t>Tcsh</a:t>
            </a:r>
            <a:r>
              <a:rPr lang="en-US" dirty="0" smtClean="0"/>
              <a:t>, etc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Can use any native packaging </a:t>
            </a:r>
            <a:r>
              <a:rPr lang="en-US" dirty="0" smtClean="0"/>
              <a:t>technologies</a:t>
            </a:r>
          </a:p>
          <a:p>
            <a:endParaRPr lang="en-US" dirty="0" smtClean="0"/>
          </a:p>
          <a:p>
            <a:r>
              <a:rPr lang="en-US" dirty="0" smtClean="0"/>
              <a:t>Compatible with all common distros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73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Tuque can run in any number of VMs, each identified by their unique NetBIOS or host </a:t>
            </a:r>
            <a:r>
              <a:rPr lang="en-US" dirty="0" smtClean="0"/>
              <a:t>names</a:t>
            </a:r>
          </a:p>
          <a:p>
            <a:endParaRPr lang="en-US" dirty="0" smtClean="0"/>
          </a:p>
          <a:p>
            <a:r>
              <a:rPr lang="en-US" dirty="0" smtClean="0"/>
              <a:t>Many OS/X users also boot a Windows VM for certain apps, Tuque easily treats </a:t>
            </a:r>
            <a:r>
              <a:rPr lang="en-US" dirty="0" smtClean="0"/>
              <a:t>OS/X and Windows as </a:t>
            </a:r>
            <a:r>
              <a:rPr lang="en-US" dirty="0" smtClean="0"/>
              <a:t>two VMs.</a:t>
            </a:r>
          </a:p>
        </p:txBody>
      </p:sp>
    </p:spTree>
    <p:extLst>
      <p:ext uri="{BB962C8B-B14F-4D97-AF65-F5344CB8AC3E}">
        <p14:creationId xmlns:p14="http://schemas.microsoft.com/office/powerpoint/2010/main" val="1567749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Netbios</a:t>
            </a:r>
            <a:r>
              <a:rPr lang="en-US" dirty="0" smtClean="0"/>
              <a:t>/Hostnames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Tuque actually uses the </a:t>
            </a:r>
            <a:r>
              <a:rPr lang="en-US" b="1" dirty="0" smtClean="0"/>
              <a:t>UUID</a:t>
            </a:r>
            <a:r>
              <a:rPr lang="en-US" dirty="0" smtClean="0"/>
              <a:t> of the underlying </a:t>
            </a:r>
            <a:r>
              <a:rPr lang="en-US" dirty="0" smtClean="0"/>
              <a:t>hardware or of the disk drive</a:t>
            </a:r>
          </a:p>
          <a:p>
            <a:endParaRPr lang="en-US" dirty="0" smtClean="0"/>
          </a:p>
          <a:p>
            <a:r>
              <a:rPr lang="en-US" dirty="0" smtClean="0"/>
              <a:t>But for ease of users administering systems, a globally unique name is nicer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650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Will be a simpler user interface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Will </a:t>
            </a:r>
            <a:r>
              <a:rPr lang="en-US" dirty="0" smtClean="0"/>
              <a:t>allow users to self-select software pre-configured by staff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Packages will have a</a:t>
            </a:r>
            <a:r>
              <a:rPr lang="en-US" b="1" dirty="0" smtClean="0"/>
              <a:t> store</a:t>
            </a:r>
            <a:r>
              <a:rPr lang="en-US" dirty="0" smtClean="0"/>
              <a:t> checkbox and an optional price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Purchase notices will be generated daily for in-store </a:t>
            </a:r>
            <a:r>
              <a:rPr lang="en-US" dirty="0" smtClean="0"/>
              <a:t>purchases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Still working out details, not available yet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167" b="42267"/>
          <a:stretch/>
        </p:blipFill>
        <p:spPr>
          <a:xfrm>
            <a:off x="707023" y="0"/>
            <a:ext cx="10930353" cy="5076967"/>
          </a:xfrm>
        </p:spPr>
      </p:pic>
      <p:sp>
        <p:nvSpPr>
          <p:cNvPr id="5" name="Oval 4"/>
          <p:cNvSpPr/>
          <p:nvPr/>
        </p:nvSpPr>
        <p:spPr>
          <a:xfrm>
            <a:off x="4273834" y="3129791"/>
            <a:ext cx="1244600" cy="61737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9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4510"/>
          </a:xfrm>
        </p:spPr>
        <p:txBody>
          <a:bodyPr/>
          <a:lstStyle/>
          <a:p>
            <a:r>
              <a:rPr lang="en-US" dirty="0" smtClean="0"/>
              <a:t>Why Tuque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51128"/>
            <a:ext cx="9601200" cy="5036024"/>
          </a:xfrm>
        </p:spPr>
        <p:txBody>
          <a:bodyPr>
            <a:normAutofit/>
          </a:bodyPr>
          <a:lstStyle/>
          <a:p>
            <a:pPr lvl="0"/>
            <a:r>
              <a:rPr lang="en-CA" dirty="0" smtClean="0"/>
              <a:t>Easy GUI </a:t>
            </a:r>
            <a:r>
              <a:rPr lang="en-CA" dirty="0"/>
              <a:t>Compatible with all </a:t>
            </a:r>
            <a:r>
              <a:rPr lang="en-CA" dirty="0" smtClean="0"/>
              <a:t>modern web </a:t>
            </a:r>
            <a:r>
              <a:rPr lang="en-CA" dirty="0"/>
              <a:t>browsers, </a:t>
            </a:r>
            <a:r>
              <a:rPr lang="en-CA" dirty="0" smtClean="0"/>
              <a:t>incl. tablets </a:t>
            </a:r>
            <a:r>
              <a:rPr lang="en-CA" dirty="0"/>
              <a:t>and </a:t>
            </a:r>
            <a:r>
              <a:rPr lang="en-CA" dirty="0" smtClean="0"/>
              <a:t>cell phones</a:t>
            </a:r>
            <a:endParaRPr lang="en-US" dirty="0"/>
          </a:p>
          <a:p>
            <a:pPr lvl="0"/>
            <a:r>
              <a:rPr lang="en-CA" dirty="0" smtClean="0"/>
              <a:t>Groups </a:t>
            </a:r>
            <a:r>
              <a:rPr lang="en-CA" dirty="0"/>
              <a:t>of packages can be added to groups of </a:t>
            </a:r>
            <a:r>
              <a:rPr lang="en-CA" dirty="0" smtClean="0"/>
              <a:t>workstations</a:t>
            </a:r>
          </a:p>
          <a:p>
            <a:pPr lvl="1"/>
            <a:r>
              <a:rPr lang="en-CA" dirty="0" smtClean="0"/>
              <a:t>can </a:t>
            </a:r>
            <a:r>
              <a:rPr lang="en-CA" dirty="0"/>
              <a:t>add all required software packages into EngCompFall2017, and deploy them to </a:t>
            </a:r>
            <a:r>
              <a:rPr lang="en-CA" dirty="0" err="1"/>
              <a:t>EngCompAllLabs</a:t>
            </a:r>
            <a:r>
              <a:rPr lang="en-CA" dirty="0"/>
              <a:t> with a single click</a:t>
            </a:r>
            <a:endParaRPr lang="en-US" dirty="0"/>
          </a:p>
          <a:p>
            <a:pPr lvl="0"/>
            <a:r>
              <a:rPr lang="en-CA" dirty="0"/>
              <a:t>Packages can be members of </a:t>
            </a:r>
            <a:r>
              <a:rPr lang="en-CA"/>
              <a:t>multiple </a:t>
            </a:r>
            <a:r>
              <a:rPr lang="en-CA" smtClean="0"/>
              <a:t>group </a:t>
            </a:r>
            <a:r>
              <a:rPr lang="en-CA" dirty="0" smtClean="0"/>
              <a:t>packages, </a:t>
            </a:r>
            <a:r>
              <a:rPr lang="en-CA" dirty="0" err="1" smtClean="0"/>
              <a:t>eg</a:t>
            </a:r>
            <a:r>
              <a:rPr lang="en-CA" dirty="0" smtClean="0"/>
              <a:t>. for scanners</a:t>
            </a:r>
            <a:endParaRPr lang="en-CA" dirty="0" smtClean="0"/>
          </a:p>
          <a:p>
            <a:pPr lvl="0"/>
            <a:r>
              <a:rPr lang="en-CA" dirty="0" smtClean="0"/>
              <a:t>Highly secure, penetrating the server does not reduce </a:t>
            </a:r>
            <a:r>
              <a:rPr lang="en-CA" dirty="0" smtClean="0"/>
              <a:t>security of existing workstations</a:t>
            </a:r>
            <a:endParaRPr lang="en-CA" dirty="0" smtClean="0"/>
          </a:p>
          <a:p>
            <a:pPr lvl="0"/>
            <a:r>
              <a:rPr lang="en-CA" dirty="0" smtClean="0"/>
              <a:t>Detailed </a:t>
            </a:r>
            <a:r>
              <a:rPr lang="en-CA" dirty="0"/>
              <a:t>reporting in real </a:t>
            </a:r>
            <a:r>
              <a:rPr lang="en-CA" dirty="0" smtClean="0"/>
              <a:t>time</a:t>
            </a:r>
          </a:p>
          <a:p>
            <a:pPr lvl="0"/>
            <a:r>
              <a:rPr lang="en-CA" dirty="0" smtClean="0"/>
              <a:t>Packages compatible with other products such as SCCM</a:t>
            </a:r>
          </a:p>
          <a:p>
            <a:pPr lvl="0"/>
            <a:r>
              <a:rPr lang="en-CA" dirty="0" smtClean="0"/>
              <a:t>10 years </a:t>
            </a:r>
            <a:r>
              <a:rPr lang="en-CA" dirty="0" smtClean="0"/>
              <a:t>of on-site </a:t>
            </a:r>
            <a:r>
              <a:rPr lang="en-CA" dirty="0" smtClean="0"/>
              <a:t>experience</a:t>
            </a:r>
          </a:p>
          <a:p>
            <a:pPr lvl="0"/>
            <a:r>
              <a:rPr lang="en-CA" dirty="0" smtClean="0"/>
              <a:t>Product feature and licensing freedom, we own </a:t>
            </a:r>
            <a:r>
              <a:rPr lang="en-CA" dirty="0" smtClean="0"/>
              <a:t>it, not limited by vendor</a:t>
            </a:r>
            <a:endParaRPr lang="en-CA" dirty="0" smtClean="0"/>
          </a:p>
          <a:p>
            <a:r>
              <a:rPr lang="en-CA" dirty="0" smtClean="0"/>
              <a:t>R</a:t>
            </a:r>
            <a:r>
              <a:rPr lang="en-US" dirty="0" err="1" smtClean="0"/>
              <a:t>eliable</a:t>
            </a:r>
            <a:r>
              <a:rPr lang="en-US" dirty="0"/>
              <a:t> </a:t>
            </a:r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1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CA" dirty="0" smtClean="0"/>
              <a:t>Consistent, reliable delivery of applications to our IT staff and ultimately our users across all popular client platforms</a:t>
            </a:r>
          </a:p>
          <a:p>
            <a:pPr lvl="0"/>
            <a:endParaRPr lang="en-CA" dirty="0" smtClean="0"/>
          </a:p>
          <a:p>
            <a:pPr lvl="0"/>
            <a:r>
              <a:rPr lang="en-CA" dirty="0" smtClean="0"/>
              <a:t>Outstanding security and data safety</a:t>
            </a:r>
          </a:p>
          <a:p>
            <a:pPr lvl="0"/>
            <a:endParaRPr lang="en-CA" dirty="0" smtClean="0"/>
          </a:p>
          <a:p>
            <a:pPr lvl="0"/>
            <a:r>
              <a:rPr lang="en-CA" dirty="0" smtClean="0"/>
              <a:t>Open standards </a:t>
            </a:r>
          </a:p>
          <a:p>
            <a:pPr lvl="1"/>
            <a:r>
              <a:rPr lang="en-CA" dirty="0" smtClean="0"/>
              <a:t>SQL</a:t>
            </a:r>
            <a:r>
              <a:rPr lang="en-CA" dirty="0"/>
              <a:t>, ZIP </a:t>
            </a:r>
            <a:r>
              <a:rPr lang="en-CA" dirty="0" smtClean="0"/>
              <a:t>archives, Apache/</a:t>
            </a:r>
            <a:r>
              <a:rPr lang="en-CA" dirty="0" err="1" smtClean="0"/>
              <a:t>NGinx</a:t>
            </a:r>
            <a:r>
              <a:rPr lang="en-CA" dirty="0" smtClean="0"/>
              <a:t> servers, </a:t>
            </a:r>
            <a:r>
              <a:rPr lang="en-CA" dirty="0"/>
              <a:t>HTTPS, </a:t>
            </a:r>
            <a:r>
              <a:rPr lang="en-CA" dirty="0" smtClean="0"/>
              <a:t>JSON, JavaScript, etc.  </a:t>
            </a:r>
          </a:p>
          <a:p>
            <a:pPr lvl="1"/>
            <a:endParaRPr lang="en-CA" dirty="0" smtClean="0"/>
          </a:p>
          <a:p>
            <a:pPr lvl="0"/>
            <a:r>
              <a:rPr lang="en-CA" dirty="0" smtClean="0"/>
              <a:t>Portable code </a:t>
            </a:r>
            <a:r>
              <a:rPr lang="mr-IN" dirty="0" smtClean="0"/>
              <a:t>–</a:t>
            </a:r>
            <a:r>
              <a:rPr lang="en-CA" dirty="0" smtClean="0"/>
              <a:t> same code base for all versions</a:t>
            </a:r>
          </a:p>
          <a:p>
            <a:pPr lvl="1"/>
            <a:endParaRPr lang="en-CA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248" y="208128"/>
            <a:ext cx="9614848" cy="733567"/>
          </a:xfrm>
        </p:spPr>
        <p:txBody>
          <a:bodyPr/>
          <a:lstStyle/>
          <a:p>
            <a:r>
              <a:rPr lang="en-US" smtClean="0"/>
              <a:t>New Features for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248" y="941695"/>
            <a:ext cx="9601200" cy="5622878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Optimization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push modes and GUI faster than ever despite thousands of clients</a:t>
            </a:r>
            <a:endParaRPr lang="en-US" i="1" dirty="0" smtClean="0"/>
          </a:p>
          <a:p>
            <a:r>
              <a:rPr lang="en-US" i="1" dirty="0" smtClean="0"/>
              <a:t>Multiple levels of Groups</a:t>
            </a:r>
            <a:r>
              <a:rPr lang="en-US" dirty="0" smtClean="0"/>
              <a:t> of workstations</a:t>
            </a:r>
          </a:p>
          <a:p>
            <a:pPr lvl="1"/>
            <a:r>
              <a:rPr lang="en-US" dirty="0" smtClean="0"/>
              <a:t>Venn diagram:  PCs with scanners, PCs in a certain lab, All PCs of a </a:t>
            </a:r>
            <a:r>
              <a:rPr lang="en-US" dirty="0" err="1" smtClean="0"/>
              <a:t>dept</a:t>
            </a:r>
            <a:endParaRPr lang="en-US" dirty="0" smtClean="0"/>
          </a:p>
          <a:p>
            <a:pPr lvl="1"/>
            <a:r>
              <a:rPr lang="en-US" dirty="0" smtClean="0"/>
              <a:t>Add new workstations to existing group to inherit software</a:t>
            </a:r>
          </a:p>
          <a:p>
            <a:pPr lvl="1"/>
            <a:r>
              <a:rPr lang="en-US" dirty="0" smtClean="0"/>
              <a:t>Reports</a:t>
            </a:r>
          </a:p>
          <a:p>
            <a:r>
              <a:rPr lang="en-US" dirty="0" smtClean="0"/>
              <a:t>Supports </a:t>
            </a:r>
            <a:r>
              <a:rPr lang="en-US" i="1" dirty="0" smtClean="0"/>
              <a:t>multiple Active Directories</a:t>
            </a:r>
            <a:r>
              <a:rPr lang="en-US" dirty="0" smtClean="0"/>
              <a:t> simultaneously (Nexus, Chorus</a:t>
            </a:r>
            <a:r>
              <a:rPr lang="en-US" dirty="0" smtClean="0"/>
              <a:t>) seamlessly</a:t>
            </a:r>
            <a:endParaRPr lang="en-US" dirty="0" smtClean="0"/>
          </a:p>
          <a:p>
            <a:r>
              <a:rPr lang="en-US" i="1" dirty="0" err="1" smtClean="0"/>
              <a:t>Posix</a:t>
            </a:r>
            <a:r>
              <a:rPr lang="en-US" dirty="0" smtClean="0"/>
              <a:t> Clients (OS/X, Linux)</a:t>
            </a:r>
          </a:p>
          <a:p>
            <a:pPr lvl="1"/>
            <a:r>
              <a:rPr lang="en-US" dirty="0" smtClean="0"/>
              <a:t>Packages can be multiple OS or single OS</a:t>
            </a:r>
            <a:r>
              <a:rPr lang="mr-IN" dirty="0" smtClean="0"/>
              <a:t>…</a:t>
            </a:r>
            <a:r>
              <a:rPr lang="en-US" dirty="0" smtClean="0"/>
              <a:t> flexible</a:t>
            </a:r>
          </a:p>
          <a:p>
            <a:pPr lvl="1"/>
            <a:r>
              <a:rPr lang="en-US" dirty="0" smtClean="0"/>
              <a:t>CRON Pulls</a:t>
            </a:r>
          </a:p>
          <a:p>
            <a:r>
              <a:rPr lang="en-US" i="1" dirty="0" smtClean="0"/>
              <a:t>Standalones and Wireless </a:t>
            </a:r>
            <a:r>
              <a:rPr lang="en-US" dirty="0" smtClean="0"/>
              <a:t>now supported</a:t>
            </a:r>
          </a:p>
          <a:p>
            <a:pPr lvl="1"/>
            <a:r>
              <a:rPr lang="en-US" dirty="0" smtClean="0"/>
              <a:t>Just register the </a:t>
            </a:r>
            <a:r>
              <a:rPr lang="en-US" dirty="0" err="1" smtClean="0"/>
              <a:t>NetBios</a:t>
            </a:r>
            <a:r>
              <a:rPr lang="en-US" dirty="0" smtClean="0"/>
              <a:t> name or Hostname instead of domain name</a:t>
            </a:r>
          </a:p>
          <a:p>
            <a:pPr lvl="1"/>
            <a:r>
              <a:rPr lang="en-US" dirty="0" smtClean="0"/>
              <a:t>Can also be in </a:t>
            </a:r>
            <a:r>
              <a:rPr lang="en-US" dirty="0" smtClean="0"/>
              <a:t>all the usual </a:t>
            </a:r>
            <a:r>
              <a:rPr lang="en-US" dirty="0" smtClean="0"/>
              <a:t>group operations</a:t>
            </a:r>
            <a:endParaRPr lang="en-US" dirty="0" smtClean="0"/>
          </a:p>
          <a:p>
            <a:pPr lvl="1"/>
            <a:r>
              <a:rPr lang="en-US" dirty="0" smtClean="0"/>
              <a:t>Supports Pull mode at convenient times</a:t>
            </a:r>
          </a:p>
          <a:p>
            <a:r>
              <a:rPr lang="en-US" dirty="0" smtClean="0"/>
              <a:t>New open Elliptical Curve Cryptography replacing Microsoft’s Code Signing of packages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4479"/>
            <a:ext cx="9601200" cy="18663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Tuque: IT staff can improve support of faculty laptops and standalones, at no additional cost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60810"/>
            <a:ext cx="9601200" cy="433999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New budget model means departments have become more cognizant of people time as an expense</a:t>
            </a:r>
          </a:p>
          <a:p>
            <a:endParaRPr lang="en-US" dirty="0" smtClean="0"/>
          </a:p>
          <a:p>
            <a:r>
              <a:rPr lang="en-US" dirty="0" smtClean="0"/>
              <a:t>Using Tuque for standalones/laptops is a faster, more efficient use of your time than manual installs, more value for their IT dollar</a:t>
            </a:r>
          </a:p>
          <a:p>
            <a:endParaRPr lang="en-US" dirty="0" smtClean="0"/>
          </a:p>
          <a:p>
            <a:r>
              <a:rPr lang="en-US" dirty="0" smtClean="0"/>
              <a:t>Tuque gives consistent, repeatable results for an enormous range of packages (400+) and now on all three important platforms</a:t>
            </a:r>
          </a:p>
          <a:p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rees staff time for harder challenges rather than mundane installations</a:t>
            </a:r>
          </a:p>
          <a:p>
            <a:endParaRPr lang="en-US" dirty="0" smtClean="0"/>
          </a:p>
          <a:p>
            <a:r>
              <a:rPr lang="en-US" dirty="0" smtClean="0"/>
              <a:t>Means faculty and staff can have software installed without going to IST on the East Campus or searching for the latest DVDs.  Can get updates as needed.</a:t>
            </a:r>
          </a:p>
        </p:txBody>
      </p:sp>
    </p:spTree>
    <p:extLst>
      <p:ext uri="{BB962C8B-B14F-4D97-AF65-F5344CB8AC3E}">
        <p14:creationId xmlns:p14="http://schemas.microsoft.com/office/powerpoint/2010/main" val="1573864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System Root certificate used to sign code packager’s certificates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Code packagers sign software installation packages (private key + password)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Tuque downloads software packages, rejects unsigned packages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Only upon approval allows the package to convert to a zip file and run installation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Breaking into the server, or even into a code packager’s station is not sufficient to force malicious installs.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470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10261600" cy="4030133"/>
          </a:xfrm>
        </p:spPr>
        <p:txBody>
          <a:bodyPr/>
          <a:lstStyle/>
          <a:p>
            <a:r>
              <a:rPr lang="en-US" dirty="0" smtClean="0"/>
              <a:t>About </a:t>
            </a:r>
            <a:r>
              <a:rPr lang="en-US" dirty="0" smtClean="0"/>
              <a:t>400 </a:t>
            </a:r>
            <a:r>
              <a:rPr lang="en-US" dirty="0" smtClean="0"/>
              <a:t>new/current packages (searchable)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Serving </a:t>
            </a:r>
            <a:r>
              <a:rPr lang="en-US" dirty="0" smtClean="0"/>
              <a:t>about 2,300 PC workstations on </a:t>
            </a:r>
            <a:r>
              <a:rPr lang="en-US" dirty="0" smtClean="0"/>
              <a:t>Nexus/Chorus</a:t>
            </a:r>
          </a:p>
          <a:p>
            <a:endParaRPr lang="en-US" dirty="0" smtClean="0"/>
          </a:p>
          <a:p>
            <a:r>
              <a:rPr lang="en-US" dirty="0" smtClean="0"/>
              <a:t>Engineering Administrators phasing out 32 bit </a:t>
            </a:r>
            <a:r>
              <a:rPr lang="en-US" dirty="0" smtClean="0"/>
              <a:t>hardware</a:t>
            </a:r>
          </a:p>
          <a:p>
            <a:endParaRPr lang="en-US" dirty="0" smtClean="0"/>
          </a:p>
          <a:p>
            <a:r>
              <a:rPr lang="en-US" dirty="0" smtClean="0"/>
              <a:t>Now supports laptops and standalones at UW or off-site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Posix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OS/X,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60561"/>
            <a:ext cx="9601200" cy="4353635"/>
          </a:xfrm>
        </p:spPr>
        <p:txBody>
          <a:bodyPr>
            <a:normAutofit/>
          </a:bodyPr>
          <a:lstStyle/>
          <a:p>
            <a:r>
              <a:rPr lang="en-US" dirty="0" smtClean="0"/>
              <a:t>Currently Engineering has numerous OS/X and Linux </a:t>
            </a:r>
            <a:r>
              <a:rPr lang="en-US" dirty="0" smtClean="0"/>
              <a:t>workstations</a:t>
            </a:r>
          </a:p>
          <a:p>
            <a:pPr lvl="1"/>
            <a:r>
              <a:rPr lang="en-US" dirty="0" smtClean="0"/>
              <a:t>OS/X accounts for 1/3 of laptops in Engineering</a:t>
            </a:r>
            <a:endParaRPr lang="en-US" dirty="0" smtClean="0"/>
          </a:p>
          <a:p>
            <a:r>
              <a:rPr lang="en-US" dirty="0" smtClean="0"/>
              <a:t>Underlying technology is </a:t>
            </a:r>
            <a:r>
              <a:rPr lang="en-US" dirty="0" err="1" smtClean="0"/>
              <a:t>Posix</a:t>
            </a:r>
            <a:r>
              <a:rPr lang="en-US" dirty="0" smtClean="0"/>
              <a:t>-compatible Unix, so almost identical agents</a:t>
            </a:r>
          </a:p>
          <a:p>
            <a:r>
              <a:rPr lang="en-US" dirty="0" smtClean="0"/>
              <a:t>Tuque agent Code is 95% portable between all operating systems</a:t>
            </a:r>
          </a:p>
          <a:p>
            <a:pPr lvl="1"/>
            <a:r>
              <a:rPr lang="en-US" dirty="0" smtClean="0"/>
              <a:t>99% portable between </a:t>
            </a:r>
            <a:r>
              <a:rPr lang="en-US" dirty="0" err="1" smtClean="0"/>
              <a:t>posix</a:t>
            </a:r>
            <a:r>
              <a:rPr lang="en-US" dirty="0" smtClean="0"/>
              <a:t> versions</a:t>
            </a:r>
          </a:p>
          <a:p>
            <a:pPr lvl="1"/>
            <a:r>
              <a:rPr lang="en-US" dirty="0" smtClean="0"/>
              <a:t>proven code and strategies</a:t>
            </a:r>
          </a:p>
          <a:p>
            <a:r>
              <a:rPr lang="en-US" dirty="0" smtClean="0"/>
              <a:t>New Pull client can be run Manually (</a:t>
            </a:r>
            <a:r>
              <a:rPr lang="en-US" b="1" dirty="0" err="1" smtClean="0"/>
              <a:t>sudo</a:t>
            </a:r>
            <a:r>
              <a:rPr lang="en-US" dirty="0" smtClean="0"/>
              <a:t>),</a:t>
            </a:r>
            <a:r>
              <a:rPr lang="en-US" b="1" dirty="0" smtClean="0"/>
              <a:t> </a:t>
            </a:r>
            <a:r>
              <a:rPr lang="en-US" b="1" dirty="0" err="1" smtClean="0"/>
              <a:t>cron</a:t>
            </a:r>
            <a:r>
              <a:rPr lang="en-US" dirty="0" smtClean="0"/>
              <a:t> job,</a:t>
            </a:r>
            <a:r>
              <a:rPr lang="en-US" b="1" dirty="0" smtClean="0"/>
              <a:t> </a:t>
            </a:r>
            <a:r>
              <a:rPr lang="en-US" b="1" dirty="0" err="1" smtClean="0"/>
              <a:t>ssh</a:t>
            </a:r>
            <a:r>
              <a:rPr lang="en-US" dirty="0" smtClean="0"/>
              <a:t>, etc.  </a:t>
            </a:r>
          </a:p>
          <a:p>
            <a:r>
              <a:rPr lang="en-US" dirty="0" smtClean="0"/>
              <a:t>Leverages </a:t>
            </a:r>
            <a:r>
              <a:rPr lang="en-US" dirty="0" smtClean="0"/>
              <a:t>Tuque for groups, distribution, reporting</a:t>
            </a:r>
            <a:r>
              <a:rPr lang="en-US" dirty="0" smtClean="0"/>
              <a:t>, licensing, </a:t>
            </a:r>
            <a:r>
              <a:rPr lang="en-US" dirty="0" smtClean="0"/>
              <a:t>downloading, running installer</a:t>
            </a:r>
          </a:p>
          <a:p>
            <a:r>
              <a:rPr lang="en-US" dirty="0" smtClean="0"/>
              <a:t>Leverages native technologies for actual installation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4503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1201</TotalTime>
  <Words>806</Words>
  <Application>Microsoft Macintosh PowerPoint</Application>
  <PresentationFormat>Widescreen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Franklin Gothic Book</vt:lpstr>
      <vt:lpstr>Mangal</vt:lpstr>
      <vt:lpstr>Crop</vt:lpstr>
      <vt:lpstr>     Tuque 4 For  Windows, OS/X &amp; Linux</vt:lpstr>
      <vt:lpstr>PowerPoint Presentation</vt:lpstr>
      <vt:lpstr>Why Tuque</vt:lpstr>
      <vt:lpstr>Commitments</vt:lpstr>
      <vt:lpstr>New Features for 2017</vt:lpstr>
      <vt:lpstr>Using Tuque: IT staff can improve support of faculty laptops and standalones, at no additional cost </vt:lpstr>
      <vt:lpstr>Security Model</vt:lpstr>
      <vt:lpstr>Windows</vt:lpstr>
      <vt:lpstr>Posix – OS/X, Linux</vt:lpstr>
      <vt:lpstr>OS/X in Detail</vt:lpstr>
      <vt:lpstr>Linux in Detail</vt:lpstr>
      <vt:lpstr>OS Virtualization</vt:lpstr>
      <vt:lpstr>Why Netbios/Hostnames</vt:lpstr>
      <vt:lpstr>Software Store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Tuque For  OS/X Linux</dc:title>
  <dc:creator>Microsoft Office User</dc:creator>
  <cp:lastModifiedBy>Microsoft Office User</cp:lastModifiedBy>
  <cp:revision>30</cp:revision>
  <dcterms:created xsi:type="dcterms:W3CDTF">2017-09-22T02:14:48Z</dcterms:created>
  <dcterms:modified xsi:type="dcterms:W3CDTF">2017-11-16T12:53:29Z</dcterms:modified>
</cp:coreProperties>
</file>