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9" r:id="rId11"/>
    <p:sldId id="264" r:id="rId12"/>
    <p:sldId id="265" r:id="rId13"/>
    <p:sldId id="26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napToObjects="1">
      <p:cViewPr varScale="1">
        <p:scale>
          <a:sx n="76" d="100"/>
          <a:sy n="76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D0E2-3EC2-A647-8C21-5104FBBDDD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3061-4F07-BE49-BD38-3B0B3E1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656" y="1817053"/>
            <a:ext cx="9448800" cy="1825096"/>
          </a:xfrm>
        </p:spPr>
        <p:txBody>
          <a:bodyPr/>
          <a:lstStyle/>
          <a:p>
            <a:r>
              <a:rPr lang="en-US" cap="none" dirty="0" smtClean="0"/>
              <a:t>Adding Value to </a:t>
            </a:r>
            <a:r>
              <a:rPr lang="en-US" cap="none" dirty="0" err="1" smtClean="0"/>
              <a:t>FlexLM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656" y="3645849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July 2017</a:t>
            </a:r>
          </a:p>
          <a:p>
            <a:r>
              <a:rPr lang="en-US" dirty="0" smtClean="0"/>
              <a:t>Engineering </a:t>
            </a:r>
            <a:r>
              <a:rPr lang="en-US" dirty="0" smtClean="0"/>
              <a:t>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Usage in Mechanical </a:t>
            </a:r>
            <a:r>
              <a:rPr lang="en-US" cap="none" dirty="0" err="1" smtClean="0"/>
              <a:t>Eng</a:t>
            </a:r>
            <a:r>
              <a:rPr lang="mr-IN" cap="none" dirty="0" smtClean="0"/>
              <a:t>…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98" t="-2251" r="1585" b="-268"/>
          <a:stretch/>
        </p:blipFill>
        <p:spPr>
          <a:xfrm>
            <a:off x="372534" y="-11513"/>
            <a:ext cx="4165600" cy="11849152"/>
          </a:xfrm>
        </p:spPr>
      </p:pic>
    </p:spTree>
    <p:extLst>
      <p:ext uri="{BB962C8B-B14F-4D97-AF65-F5344CB8AC3E}">
        <p14:creationId xmlns:p14="http://schemas.microsoft.com/office/powerpoint/2010/main" val="2271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cap="none" dirty="0" smtClean="0"/>
              <a:t>Special Instructions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2133"/>
            <a:ext cx="11303000" cy="436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Usage from Nexus is </a:t>
            </a:r>
            <a:r>
              <a:rPr lang="en-US" dirty="0" smtClean="0"/>
              <a:t>automatic, </a:t>
            </a:r>
            <a:r>
              <a:rPr lang="en-US" dirty="0"/>
              <a:t>no changes to the procedures or instructions.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Users on standalones must run </a:t>
            </a:r>
            <a:r>
              <a:rPr lang="en-US" dirty="0" err="1"/>
              <a:t>licenseenroll</a:t>
            </a:r>
            <a:r>
              <a:rPr lang="en-US" dirty="0"/>
              <a:t>,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crossplatform</a:t>
            </a:r>
            <a:r>
              <a:rPr lang="en-US" dirty="0" smtClean="0"/>
              <a:t> </a:t>
            </a:r>
            <a:r>
              <a:rPr lang="en-US" dirty="0"/>
              <a:t>(Windows / OSX / Linux64) </a:t>
            </a:r>
            <a:r>
              <a:rPr lang="en-US" dirty="0" smtClean="0"/>
              <a:t>app </a:t>
            </a:r>
            <a:r>
              <a:rPr lang="en-US" dirty="0" smtClean="0"/>
              <a:t>to permanently register </a:t>
            </a:r>
            <a:r>
              <a:rPr lang="en-US" dirty="0"/>
              <a:t>the </a:t>
            </a:r>
            <a:r>
              <a:rPr lang="en-US" dirty="0" smtClean="0"/>
              <a:t>user/workstation  </a:t>
            </a:r>
            <a:r>
              <a:rPr lang="en-US" dirty="0"/>
              <a:t>with </a:t>
            </a:r>
            <a:r>
              <a:rPr lang="en-US" dirty="0" err="1" smtClean="0"/>
              <a:t>GuardLM</a:t>
            </a:r>
            <a:r>
              <a:rPr lang="en-US" dirty="0" smtClean="0"/>
              <a:t> </a:t>
            </a:r>
            <a:r>
              <a:rPr lang="en-US" dirty="0" smtClean="0"/>
              <a:t>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we run </a:t>
            </a:r>
            <a:r>
              <a:rPr lang="en-US" dirty="0"/>
              <a:t>the scientific software in a VM, </a:t>
            </a:r>
            <a:r>
              <a:rPr lang="en-US" dirty="0" smtClean="0"/>
              <a:t>must </a:t>
            </a:r>
            <a:r>
              <a:rPr lang="en-US" dirty="0"/>
              <a:t>run </a:t>
            </a:r>
            <a:r>
              <a:rPr lang="en-US" dirty="0" err="1"/>
              <a:t>licenseenroll</a:t>
            </a:r>
            <a:r>
              <a:rPr lang="en-US" dirty="0"/>
              <a:t> from </a:t>
            </a:r>
            <a:r>
              <a:rPr lang="en-US" dirty="0" smtClean="0"/>
              <a:t>same </a:t>
            </a:r>
            <a:r>
              <a:rPr lang="en-US" dirty="0" smtClean="0"/>
              <a:t>VM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single user can register any number of </a:t>
            </a:r>
            <a:r>
              <a:rPr lang="en-US" dirty="0" smtClean="0"/>
              <a:t>workstations/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if the same computer is used on a different IP address (</a:t>
            </a:r>
            <a:r>
              <a:rPr lang="en-US" dirty="0" err="1"/>
              <a:t>eg</a:t>
            </a:r>
            <a:r>
              <a:rPr lang="en-US" dirty="0"/>
              <a:t>. For VPN or </a:t>
            </a:r>
            <a:r>
              <a:rPr lang="en-US" dirty="0" err="1"/>
              <a:t>Wifi</a:t>
            </a:r>
            <a:r>
              <a:rPr lang="en-US" dirty="0"/>
              <a:t> usage), the name stays with the workstation.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5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cap="none" dirty="0" err="1" smtClean="0"/>
              <a:t>GuardLM</a:t>
            </a:r>
            <a:r>
              <a:rPr lang="en-CA" cap="none" dirty="0" smtClean="0"/>
              <a:t> In Action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194560"/>
            <a:ext cx="11531600" cy="40241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GuardLM</a:t>
            </a:r>
            <a:r>
              <a:rPr lang="en-US" dirty="0"/>
              <a:t> acts as the </a:t>
            </a:r>
            <a:r>
              <a:rPr lang="en-US" dirty="0" err="1"/>
              <a:t>FlexLM</a:t>
            </a:r>
            <a:r>
              <a:rPr lang="en-US" dirty="0"/>
              <a:t> server for the </a:t>
            </a:r>
            <a:r>
              <a:rPr lang="en-US" dirty="0" smtClean="0"/>
              <a:t>users, adds </a:t>
            </a:r>
            <a:r>
              <a:rPr lang="en-US" dirty="0" err="1"/>
              <a:t>userid</a:t>
            </a:r>
            <a:r>
              <a:rPr lang="en-US" dirty="0"/>
              <a:t> and </a:t>
            </a:r>
            <a:r>
              <a:rPr lang="en-US" dirty="0" smtClean="0"/>
              <a:t>pc rules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When users’ requests are </a:t>
            </a:r>
            <a:r>
              <a:rPr lang="en-US" dirty="0" smtClean="0"/>
              <a:t>permitted (from database), </a:t>
            </a:r>
            <a:r>
              <a:rPr lang="en-US" dirty="0"/>
              <a:t>everything functions as normal and the request is mapped to the nexus </a:t>
            </a:r>
            <a:r>
              <a:rPr lang="en-US" dirty="0" err="1"/>
              <a:t>userid</a:t>
            </a:r>
            <a:r>
              <a:rPr lang="en-US" dirty="0"/>
              <a:t>.</a:t>
            </a:r>
            <a:endParaRPr lang="en-CA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user or workstation are forbidden in the database, the license request is discarded and an error is returned to the user.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error cannot be very descriptive. 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the user had registered with </a:t>
            </a:r>
            <a:r>
              <a:rPr lang="en-US" dirty="0" err="1"/>
              <a:t>GuardLM</a:t>
            </a:r>
            <a:r>
              <a:rPr lang="en-US" dirty="0"/>
              <a:t> using </a:t>
            </a:r>
            <a:r>
              <a:rPr lang="en-US" dirty="0" err="1"/>
              <a:t>licenseenroll</a:t>
            </a:r>
            <a:r>
              <a:rPr lang="en-US" dirty="0"/>
              <a:t>, they will be Emailed error messages.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41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Next Steps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1632"/>
            <a:ext cx="10820400" cy="430799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Early June we </a:t>
            </a:r>
            <a:r>
              <a:rPr lang="en-US" dirty="0" smtClean="0"/>
              <a:t>started monitoring</a:t>
            </a:r>
            <a:endParaRPr lang="en-US" dirty="0" smtClean="0"/>
          </a:p>
          <a:p>
            <a:pPr lvl="1"/>
            <a:r>
              <a:rPr lang="en-US" dirty="0" smtClean="0"/>
              <a:t>Notified heaviest users we could identify</a:t>
            </a:r>
          </a:p>
          <a:p>
            <a:pPr lvl="1"/>
            <a:r>
              <a:rPr lang="en-US" dirty="0" smtClean="0"/>
              <a:t>Had them contact Will Lewis or Steve </a:t>
            </a:r>
            <a:r>
              <a:rPr lang="en-US" dirty="0" err="1" smtClean="0"/>
              <a:t>Carr</a:t>
            </a:r>
            <a:r>
              <a:rPr lang="en-US" dirty="0" smtClean="0"/>
              <a:t> to resolve usage</a:t>
            </a:r>
          </a:p>
          <a:p>
            <a:pPr lvl="1"/>
            <a:r>
              <a:rPr lang="en-US" dirty="0" smtClean="0"/>
              <a:t>Mostly positive </a:t>
            </a:r>
            <a:r>
              <a:rPr lang="mr-IN" dirty="0" smtClean="0"/>
              <a:t>–</a:t>
            </a:r>
            <a:r>
              <a:rPr lang="en-US" dirty="0" smtClean="0"/>
              <a:t> many people had no idea there was an issue before</a:t>
            </a:r>
          </a:p>
          <a:p>
            <a:pPr lvl="1"/>
            <a:endParaRPr lang="en-US" dirty="0"/>
          </a:p>
          <a:p>
            <a:r>
              <a:rPr lang="en-US" dirty="0" smtClean="0"/>
              <a:t>Effective July 10 will start pruning non-stop users of Educational licenses</a:t>
            </a:r>
            <a:endParaRPr lang="en-US" dirty="0" smtClean="0"/>
          </a:p>
          <a:p>
            <a:pPr lvl="1"/>
            <a:r>
              <a:rPr lang="en-US" dirty="0" smtClean="0"/>
              <a:t>Will and Steve will have power to re-enable them upon request</a:t>
            </a:r>
          </a:p>
          <a:p>
            <a:pPr lvl="1"/>
            <a:r>
              <a:rPr lang="en-US" dirty="0" smtClean="0"/>
              <a:t>Until standalone people register, we will not know exactly who they are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Questions?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FlexLM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in network software licensing</a:t>
            </a:r>
          </a:p>
          <a:p>
            <a:endParaRPr lang="en-US" dirty="0" smtClean="0"/>
          </a:p>
          <a:p>
            <a:r>
              <a:rPr lang="en-US" dirty="0" smtClean="0"/>
              <a:t>Used by </a:t>
            </a:r>
            <a:r>
              <a:rPr lang="en-US" dirty="0" err="1" smtClean="0"/>
              <a:t>MatLab</a:t>
            </a:r>
            <a:r>
              <a:rPr lang="en-US" dirty="0" smtClean="0"/>
              <a:t>, AutoCAD, </a:t>
            </a:r>
            <a:r>
              <a:rPr lang="en-US" dirty="0" smtClean="0"/>
              <a:t>many others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Supports floating licenses which are more economical than fixed licenses</a:t>
            </a:r>
          </a:p>
          <a:p>
            <a:endParaRPr lang="en-US" dirty="0"/>
          </a:p>
          <a:p>
            <a:r>
              <a:rPr lang="en-US" dirty="0" smtClean="0"/>
              <a:t>Can have multiple license servers, failover</a:t>
            </a:r>
          </a:p>
          <a:p>
            <a:endParaRPr lang="en-US" dirty="0"/>
          </a:p>
          <a:p>
            <a:r>
              <a:rPr lang="en-US" dirty="0" smtClean="0"/>
              <a:t>Can have separate license servers for research </a:t>
            </a:r>
            <a:r>
              <a:rPr lang="en-US" dirty="0" smtClean="0"/>
              <a:t>vs. </a:t>
            </a:r>
            <a:r>
              <a:rPr lang="en-US" dirty="0" smtClean="0"/>
              <a:t>education, different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FlexLM</a:t>
            </a:r>
            <a:r>
              <a:rPr lang="en-US" dirty="0" smtClean="0"/>
              <a:t>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Occasionally have reliability issues</a:t>
            </a:r>
            <a:r>
              <a:rPr lang="mr-IN" dirty="0" smtClean="0"/>
              <a:t>…</a:t>
            </a:r>
            <a:r>
              <a:rPr lang="en-US" dirty="0" smtClean="0"/>
              <a:t> rare but devastating</a:t>
            </a:r>
          </a:p>
          <a:p>
            <a:endParaRPr lang="en-US" dirty="0"/>
          </a:p>
          <a:p>
            <a:r>
              <a:rPr lang="en-US" dirty="0" smtClean="0"/>
              <a:t>hostname value supplied by client</a:t>
            </a:r>
          </a:p>
          <a:p>
            <a:endParaRPr lang="en-US" dirty="0"/>
          </a:p>
          <a:p>
            <a:r>
              <a:rPr lang="en-US" dirty="0" smtClean="0"/>
              <a:t>Logging </a:t>
            </a:r>
            <a:r>
              <a:rPr lang="en-US" dirty="0" smtClean="0"/>
              <a:t>issues </a:t>
            </a:r>
            <a:r>
              <a:rPr lang="mr-IN" dirty="0" smtClean="0"/>
              <a:t>–</a:t>
            </a:r>
            <a:r>
              <a:rPr lang="en-US" dirty="0" smtClean="0"/>
              <a:t> become more clear through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One Week Of Monitoring </a:t>
            </a:r>
            <a:r>
              <a:rPr lang="en-US" cap="none" dirty="0" err="1" smtClean="0"/>
              <a:t>Matlab</a:t>
            </a:r>
            <a:r>
              <a:rPr lang="en-US" cap="none" dirty="0" smtClean="0"/>
              <a:t> Educational License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by </a:t>
            </a:r>
            <a:r>
              <a:rPr lang="en-US" dirty="0" err="1" smtClean="0"/>
              <a:t>userid</a:t>
            </a:r>
            <a:r>
              <a:rPr lang="en-US" dirty="0" smtClean="0"/>
              <a:t>, application, toolboxes, machine name, </a:t>
            </a:r>
          </a:p>
          <a:p>
            <a:endParaRPr lang="en-US" dirty="0" smtClean="0"/>
          </a:p>
          <a:p>
            <a:r>
              <a:rPr lang="en-US" dirty="0" smtClean="0"/>
              <a:t>Tracked on 15 minute intervals</a:t>
            </a:r>
          </a:p>
          <a:p>
            <a:endParaRPr lang="en-US" dirty="0" smtClean="0"/>
          </a:p>
          <a:p>
            <a:r>
              <a:rPr lang="en-US" dirty="0" smtClean="0"/>
              <a:t>Didn’t know what we’d find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One Week Of Monitoring </a:t>
            </a:r>
            <a:r>
              <a:rPr lang="en-US" cap="none" dirty="0" err="1" smtClean="0"/>
              <a:t>Matlab</a:t>
            </a:r>
            <a:r>
              <a:rPr lang="en-US" cap="none" dirty="0" smtClean="0"/>
              <a:t> </a:t>
            </a:r>
            <a:r>
              <a:rPr lang="en-US" b="1" cap="none" dirty="0" smtClean="0"/>
              <a:t>Educational</a:t>
            </a:r>
            <a:r>
              <a:rPr lang="en-US" cap="none" dirty="0" smtClean="0"/>
              <a:t> License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</a:t>
            </a:r>
            <a:endParaRPr lang="en-US" dirty="0"/>
          </a:p>
          <a:p>
            <a:pPr lvl="1"/>
            <a:r>
              <a:rPr lang="en-US" dirty="0" smtClean="0"/>
              <a:t>110 Faculty and grads accounted for the a lot of usage &gt; 4,000 hours</a:t>
            </a:r>
          </a:p>
          <a:p>
            <a:pPr lvl="2"/>
            <a:r>
              <a:rPr lang="en-US" dirty="0" smtClean="0"/>
              <a:t>Some ran on three workstations simultaneously, possibly three people, or </a:t>
            </a:r>
            <a:r>
              <a:rPr lang="en-US" dirty="0" smtClean="0"/>
              <a:t>one</a:t>
            </a:r>
          </a:p>
          <a:p>
            <a:pPr lvl="2"/>
            <a:r>
              <a:rPr lang="en-US" dirty="0" smtClean="0"/>
              <a:t>Is that all teaching related, or maybe some research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588 Engineering undergrads accounted for &gt; 4,000 hours (appropriate use)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Alumni accounted for &gt; 1,000 hours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honour</a:t>
            </a:r>
            <a:r>
              <a:rPr lang="en-US" dirty="0" smtClean="0"/>
              <a:t> system may not be working as well as we hoped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68588"/>
            <a:ext cx="8610600" cy="1293028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GuardLM</a:t>
            </a:r>
            <a:r>
              <a:rPr lang="en-US" cap="none" dirty="0" smtClean="0"/>
              <a:t> Features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0687"/>
            <a:ext cx="10820400" cy="4708477"/>
          </a:xfrm>
        </p:spPr>
        <p:txBody>
          <a:bodyPr>
            <a:normAutofit/>
          </a:bodyPr>
          <a:lstStyle/>
          <a:p>
            <a:r>
              <a:rPr lang="en-US" dirty="0" smtClean="0"/>
              <a:t>Accurately logs…</a:t>
            </a:r>
          </a:p>
          <a:p>
            <a:pPr lvl="1"/>
            <a:r>
              <a:rPr lang="en-US" dirty="0" smtClean="0"/>
              <a:t>Logs hostname/</a:t>
            </a:r>
            <a:r>
              <a:rPr lang="en-US" dirty="0" err="1" smtClean="0"/>
              <a:t>netbios</a:t>
            </a:r>
            <a:r>
              <a:rPr lang="en-US" dirty="0" smtClean="0"/>
              <a:t> name, IP, user, </a:t>
            </a:r>
            <a:r>
              <a:rPr lang="en-US" dirty="0" err="1" smtClean="0"/>
              <a:t>nexususerid</a:t>
            </a:r>
            <a:endParaRPr lang="en-US" dirty="0"/>
          </a:p>
          <a:p>
            <a:pPr lvl="1"/>
            <a:r>
              <a:rPr lang="en-US" dirty="0" smtClean="0"/>
              <a:t>for later review or real-time decisions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allow or prevent users from using the service</a:t>
            </a:r>
          </a:p>
          <a:p>
            <a:pPr lvl="1"/>
            <a:r>
              <a:rPr lang="en-US" dirty="0" smtClean="0"/>
              <a:t>Based on abuse criteria we set by thresholds</a:t>
            </a:r>
          </a:p>
          <a:p>
            <a:pPr lvl="2"/>
            <a:r>
              <a:rPr lang="en-US" dirty="0" smtClean="0"/>
              <a:t>Excessive concurrent usage</a:t>
            </a:r>
          </a:p>
          <a:p>
            <a:pPr lvl="2"/>
            <a:r>
              <a:rPr lang="en-US" dirty="0" smtClean="0"/>
              <a:t>Over ‘Quota’ usage</a:t>
            </a:r>
          </a:p>
          <a:p>
            <a:pPr lvl="2"/>
            <a:r>
              <a:rPr lang="en-US" dirty="0" smtClean="0"/>
              <a:t>Workstation/</a:t>
            </a:r>
            <a:r>
              <a:rPr lang="en-US" dirty="0" err="1" smtClean="0"/>
              <a:t>Userid</a:t>
            </a:r>
            <a:r>
              <a:rPr lang="en-US" dirty="0" smtClean="0"/>
              <a:t> known to be a problem</a:t>
            </a:r>
          </a:p>
          <a:p>
            <a:pPr lvl="2"/>
            <a:r>
              <a:rPr lang="en-US" dirty="0" smtClean="0"/>
              <a:t>Allowing exceptions we may chose to make, </a:t>
            </a:r>
            <a:r>
              <a:rPr lang="en-US" dirty="0" err="1" smtClean="0"/>
              <a:t>eg</a:t>
            </a:r>
            <a:r>
              <a:rPr lang="en-US" dirty="0" smtClean="0"/>
              <a:t>. Installer account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Goal: to have thresholds so that rules can be largely automated! </a:t>
            </a:r>
          </a:p>
        </p:txBody>
      </p:sp>
    </p:spTree>
    <p:extLst>
      <p:ext uri="{BB962C8B-B14F-4D97-AF65-F5344CB8AC3E}">
        <p14:creationId xmlns:p14="http://schemas.microsoft.com/office/powerpoint/2010/main" val="1905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cap="none" dirty="0" err="1" smtClean="0"/>
              <a:t>GuardLM</a:t>
            </a:r>
            <a:r>
              <a:rPr lang="en-CA" cap="none" dirty="0" smtClean="0"/>
              <a:t> Enhances </a:t>
            </a:r>
            <a:r>
              <a:rPr lang="en-CA" cap="none" dirty="0" err="1" smtClean="0"/>
              <a:t>FlexLM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42"/>
            <a:ext cx="10820400" cy="466825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 smtClean="0"/>
              <a:t>improve </a:t>
            </a:r>
            <a:r>
              <a:rPr lang="en-US" sz="2400" dirty="0"/>
              <a:t>our compliance with licensing</a:t>
            </a:r>
            <a:endParaRPr lang="en-CA" sz="2400" dirty="0"/>
          </a:p>
          <a:p>
            <a:pPr lvl="1"/>
            <a:r>
              <a:rPr lang="en-US" dirty="0"/>
              <a:t>remove licensing capabilities from users who are not compliant (</a:t>
            </a:r>
            <a:r>
              <a:rPr lang="en-US" dirty="0" err="1"/>
              <a:t>eg</a:t>
            </a:r>
            <a:r>
              <a:rPr lang="en-US" dirty="0"/>
              <a:t>. Should be on Research licensing)</a:t>
            </a:r>
            <a:endParaRPr lang="en-CA" dirty="0"/>
          </a:p>
          <a:p>
            <a:pPr lvl="1"/>
            <a:r>
              <a:rPr lang="en-US" dirty="0"/>
              <a:t>remove alumni or others who are not reasonably eligible for access</a:t>
            </a:r>
            <a:endParaRPr lang="en-CA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CA" sz="2400" dirty="0"/>
          </a:p>
          <a:p>
            <a:pPr lvl="0"/>
            <a:r>
              <a:rPr lang="en-US" sz="2400" dirty="0"/>
              <a:t>track usage</a:t>
            </a:r>
            <a:endParaRPr lang="en-CA" sz="2400" dirty="0"/>
          </a:p>
          <a:p>
            <a:pPr lvl="1"/>
            <a:r>
              <a:rPr lang="en-US" dirty="0"/>
              <a:t>by department, year/term</a:t>
            </a:r>
            <a:endParaRPr lang="en-CA" dirty="0"/>
          </a:p>
          <a:p>
            <a:pPr lvl="1"/>
            <a:r>
              <a:rPr lang="en-US" dirty="0"/>
              <a:t>find those who routinely forget to close the software and thus hog licenses</a:t>
            </a:r>
            <a:endParaRPr lang="en-CA" dirty="0"/>
          </a:p>
          <a:p>
            <a:pPr lvl="1"/>
            <a:r>
              <a:rPr lang="en-US" dirty="0"/>
              <a:t>to track which departments should help pay</a:t>
            </a:r>
            <a:endParaRPr lang="en-CA" dirty="0"/>
          </a:p>
          <a:p>
            <a:pPr lvl="1"/>
            <a:r>
              <a:rPr lang="en-US" dirty="0"/>
              <a:t>by network location (labs, offices, </a:t>
            </a:r>
            <a:r>
              <a:rPr lang="en-US" dirty="0" err="1"/>
              <a:t>vpn</a:t>
            </a:r>
            <a:r>
              <a:rPr lang="en-US" dirty="0"/>
              <a:t>, </a:t>
            </a:r>
            <a:r>
              <a:rPr lang="en-US" dirty="0" err="1"/>
              <a:t>wifi</a:t>
            </a:r>
            <a:r>
              <a:rPr lang="en-US" dirty="0"/>
              <a:t>)</a:t>
            </a:r>
            <a:endParaRPr lang="en-CA" dirty="0"/>
          </a:p>
          <a:p>
            <a:pPr lvl="1"/>
            <a:r>
              <a:rPr lang="en-US" dirty="0"/>
              <a:t>answer questions of profs who hear </a:t>
            </a:r>
            <a:r>
              <a:rPr lang="en-US" dirty="0" smtClean="0"/>
              <a:t>from </a:t>
            </a:r>
            <a:r>
              <a:rPr lang="en-US" smtClean="0"/>
              <a:t>students that software </a:t>
            </a:r>
            <a:r>
              <a:rPr lang="en-US" dirty="0"/>
              <a:t>is fully subscribed</a:t>
            </a:r>
            <a:endParaRPr lang="en-CA" dirty="0"/>
          </a:p>
          <a:p>
            <a:endParaRPr lang="en-CA" sz="2400" dirty="0"/>
          </a:p>
          <a:p>
            <a:pPr lvl="0"/>
            <a:r>
              <a:rPr lang="en-US" sz="2400" dirty="0"/>
              <a:t>improve availability</a:t>
            </a:r>
            <a:endParaRPr lang="en-CA" sz="2400" dirty="0"/>
          </a:p>
          <a:p>
            <a:pPr lvl="1"/>
            <a:r>
              <a:rPr lang="en-US" dirty="0"/>
              <a:t>by weening off those </a:t>
            </a:r>
            <a:r>
              <a:rPr lang="en-US" dirty="0" smtClean="0"/>
              <a:t>who </a:t>
            </a:r>
            <a:r>
              <a:rPr lang="en-US" dirty="0"/>
              <a:t>should not be on this license server,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who forget to close </a:t>
            </a:r>
            <a:r>
              <a:rPr lang="en-US" dirty="0" smtClean="0"/>
              <a:t>software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6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View of User Groups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67" y="2142066"/>
            <a:ext cx="11386782" cy="9431867"/>
          </a:xfrm>
        </p:spPr>
      </p:pic>
    </p:spTree>
    <p:extLst>
      <p:ext uri="{BB962C8B-B14F-4D97-AF65-F5344CB8AC3E}">
        <p14:creationId xmlns:p14="http://schemas.microsoft.com/office/powerpoint/2010/main" val="8676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View of Individual Users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4800" y="1913467"/>
            <a:ext cx="14045657" cy="13850282"/>
          </a:xfrm>
        </p:spPr>
      </p:pic>
    </p:spTree>
    <p:extLst>
      <p:ext uri="{BB962C8B-B14F-4D97-AF65-F5344CB8AC3E}">
        <p14:creationId xmlns:p14="http://schemas.microsoft.com/office/powerpoint/2010/main" val="4752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761</TotalTime>
  <Words>492</Words>
  <Application>Microsoft Macintosh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Mangal</vt:lpstr>
      <vt:lpstr>Arial</vt:lpstr>
      <vt:lpstr>Vapor Trail</vt:lpstr>
      <vt:lpstr>Adding Value to FlexLM</vt:lpstr>
      <vt:lpstr>FlexLM</vt:lpstr>
      <vt:lpstr>FlexLM Shortcomings</vt:lpstr>
      <vt:lpstr>One Week Of Monitoring Matlab Educational License</vt:lpstr>
      <vt:lpstr>One Week Of Monitoring Matlab Educational License</vt:lpstr>
      <vt:lpstr>GuardLM Features</vt:lpstr>
      <vt:lpstr>GuardLM Enhances FlexLM</vt:lpstr>
      <vt:lpstr>View of User Groups</vt:lpstr>
      <vt:lpstr>View of Individual Users</vt:lpstr>
      <vt:lpstr>Usage in Mechanical Eng…</vt:lpstr>
      <vt:lpstr>Special Instructions</vt:lpstr>
      <vt:lpstr>GuardLM In Action</vt:lpstr>
      <vt:lpstr>Next Steps</vt:lpstr>
      <vt:lpstr>Questions?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Value to FlexLM</dc:title>
  <dc:creator>Microsoft Office User</dc:creator>
  <cp:lastModifiedBy>Microsoft Office User</cp:lastModifiedBy>
  <cp:revision>18</cp:revision>
  <dcterms:created xsi:type="dcterms:W3CDTF">2017-06-20T03:31:55Z</dcterms:created>
  <dcterms:modified xsi:type="dcterms:W3CDTF">2017-07-06T11:00:33Z</dcterms:modified>
</cp:coreProperties>
</file>