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1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159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805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976963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948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8748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0518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0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6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46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77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69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27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5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9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2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79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/>
              <a:t>Single </a:t>
            </a:r>
            <a:r>
              <a:rPr lang="en-CA" b="1" dirty="0" err="1" smtClean="0"/>
              <a:t>Signon</a:t>
            </a:r>
            <a:r>
              <a:rPr lang="en-CA" b="1" dirty="0" smtClean="0"/>
              <a:t> </a:t>
            </a:r>
            <a:r>
              <a:rPr lang="en-CA" dirty="0" smtClean="0"/>
              <a:t>(SSO)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Experiences to Date</a:t>
            </a:r>
          </a:p>
          <a:p>
            <a:r>
              <a:rPr lang="en-CA" dirty="0" smtClean="0"/>
              <a:t>Faculty of Engineering</a:t>
            </a:r>
          </a:p>
          <a:p>
            <a:r>
              <a:rPr lang="en-CA" dirty="0" smtClean="0"/>
              <a:t>April 2017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018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Four Major Goals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03948"/>
            <a:ext cx="8915400" cy="4751882"/>
          </a:xfrm>
        </p:spPr>
        <p:txBody>
          <a:bodyPr>
            <a:normAutofit/>
          </a:bodyPr>
          <a:lstStyle/>
          <a:p>
            <a:r>
              <a:rPr lang="en-CA" dirty="0" smtClean="0"/>
              <a:t>Users hate logging into every system they use and entering passwords multiple times per day</a:t>
            </a:r>
          </a:p>
          <a:p>
            <a:endParaRPr lang="en-CA" dirty="0" smtClean="0"/>
          </a:p>
          <a:p>
            <a:r>
              <a:rPr lang="en-CA" dirty="0" smtClean="0"/>
              <a:t>Users leak passwords to phishers when they are accustomed to entering them frequently and on demand</a:t>
            </a:r>
          </a:p>
          <a:p>
            <a:endParaRPr lang="en-CA" dirty="0" smtClean="0"/>
          </a:p>
          <a:p>
            <a:r>
              <a:rPr lang="en-CA" dirty="0" smtClean="0"/>
              <a:t>Systems </a:t>
            </a:r>
            <a:r>
              <a:rPr lang="en-CA" dirty="0"/>
              <a:t>may be compromised, and their password hashes stolen.  Centralizing authentication can reduce that likelihood.</a:t>
            </a:r>
          </a:p>
          <a:p>
            <a:endParaRPr lang="en-CA" dirty="0" smtClean="0"/>
          </a:p>
          <a:p>
            <a:r>
              <a:rPr lang="en-CA" dirty="0" smtClean="0"/>
              <a:t>Two Factor Authentication requires SSO in order to implement broadly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8428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CAS</a:t>
            </a:r>
            <a:r>
              <a:rPr lang="en-CA" dirty="0" smtClean="0"/>
              <a:t> – Central Authentication Service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34125"/>
            <a:ext cx="8915400" cy="5141626"/>
          </a:xfrm>
        </p:spPr>
        <p:txBody>
          <a:bodyPr>
            <a:normAutofit/>
          </a:bodyPr>
          <a:lstStyle/>
          <a:p>
            <a:r>
              <a:rPr lang="en-CA" dirty="0" smtClean="0"/>
              <a:t>Often used as a simple SSO at universities</a:t>
            </a:r>
          </a:p>
          <a:p>
            <a:r>
              <a:rPr lang="en-CA" dirty="0" smtClean="0"/>
              <a:t>At UW: Learn, </a:t>
            </a:r>
            <a:r>
              <a:rPr lang="en-CA" dirty="0" err="1" smtClean="0"/>
              <a:t>MyHRinfo</a:t>
            </a:r>
            <a:r>
              <a:rPr lang="en-CA" dirty="0" smtClean="0"/>
              <a:t>, ONA, etc.</a:t>
            </a:r>
          </a:p>
          <a:p>
            <a:r>
              <a:rPr lang="en-CA" dirty="0" smtClean="0"/>
              <a:t>Relatively easy to implement for locally created sites</a:t>
            </a:r>
          </a:p>
          <a:p>
            <a:pPr lvl="1"/>
            <a:r>
              <a:rPr lang="en-CA" dirty="0" smtClean="0"/>
              <a:t>Apache </a:t>
            </a:r>
            <a:r>
              <a:rPr lang="en-CA" dirty="0" err="1" smtClean="0"/>
              <a:t>mod_auth_cas</a:t>
            </a:r>
            <a:r>
              <a:rPr lang="en-CA" dirty="0" smtClean="0"/>
              <a:t> </a:t>
            </a:r>
          </a:p>
          <a:p>
            <a:r>
              <a:rPr lang="en-CA" dirty="0" smtClean="0"/>
              <a:t>Problems</a:t>
            </a:r>
          </a:p>
          <a:p>
            <a:pPr lvl="1"/>
            <a:r>
              <a:rPr lang="en-CA" dirty="0" smtClean="0"/>
              <a:t>Not many commercial </a:t>
            </a:r>
            <a:r>
              <a:rPr lang="en-CA" dirty="0" smtClean="0"/>
              <a:t>applications are CAS </a:t>
            </a:r>
            <a:r>
              <a:rPr lang="en-CA" dirty="0" smtClean="0"/>
              <a:t>compatible</a:t>
            </a:r>
            <a:endParaRPr lang="en-CA" dirty="0" smtClean="0"/>
          </a:p>
          <a:p>
            <a:pPr lvl="1"/>
            <a:r>
              <a:rPr lang="en-CA" dirty="0" smtClean="0"/>
              <a:t>Not possible to fully log one out of CAS-enabled sites</a:t>
            </a:r>
          </a:p>
          <a:p>
            <a:pPr lvl="2"/>
            <a:r>
              <a:rPr lang="en-CA" dirty="0" smtClean="0"/>
              <a:t>Compromise, firing, expelling</a:t>
            </a:r>
          </a:p>
          <a:p>
            <a:pPr lvl="1"/>
            <a:r>
              <a:rPr lang="en-CA" dirty="0" smtClean="0"/>
              <a:t>Too simplistic, cannot make assertions like:</a:t>
            </a:r>
          </a:p>
          <a:p>
            <a:pPr lvl="2"/>
            <a:r>
              <a:rPr lang="en-CA" dirty="0" smtClean="0"/>
              <a:t>Is an employee</a:t>
            </a:r>
          </a:p>
          <a:p>
            <a:pPr lvl="2"/>
            <a:r>
              <a:rPr lang="en-CA" dirty="0" smtClean="0"/>
              <a:t>Is a CS 232 student</a:t>
            </a:r>
          </a:p>
          <a:p>
            <a:pPr lvl="1"/>
            <a:r>
              <a:rPr lang="en-CA" dirty="0" smtClean="0"/>
              <a:t>lacks Two Factor Authentication (2FA)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7644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6424" y="208474"/>
            <a:ext cx="8911687" cy="1280890"/>
          </a:xfrm>
        </p:spPr>
        <p:txBody>
          <a:bodyPr/>
          <a:lstStyle/>
          <a:p>
            <a:r>
              <a:rPr lang="en-CA" b="1" dirty="0" smtClean="0"/>
              <a:t>SAML 1.1, 2</a:t>
            </a: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(Security Assertion Markup Language)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79171"/>
            <a:ext cx="8915400" cy="4804755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A real SSO, solves most technical limitations of CAS (logout, 2FA, assertions)</a:t>
            </a:r>
          </a:p>
          <a:p>
            <a:r>
              <a:rPr lang="en-CA" dirty="0" smtClean="0"/>
              <a:t>Version 2 released in 2005</a:t>
            </a:r>
          </a:p>
          <a:p>
            <a:pPr lvl="1"/>
            <a:r>
              <a:rPr lang="en-CA" dirty="0" smtClean="0"/>
              <a:t>the standard has settled in the intervening time</a:t>
            </a:r>
          </a:p>
          <a:p>
            <a:pPr lvl="1"/>
            <a:r>
              <a:rPr lang="en-CA" dirty="0" smtClean="0"/>
              <a:t>Considered a “heavy” protocol – a challenge to implement/debug</a:t>
            </a:r>
          </a:p>
          <a:p>
            <a:pPr lvl="1"/>
            <a:r>
              <a:rPr lang="en-CA" dirty="0" smtClean="0"/>
              <a:t>Most popular among </a:t>
            </a:r>
            <a:r>
              <a:rPr lang="en-CA" dirty="0" smtClean="0"/>
              <a:t>big </a:t>
            </a:r>
            <a:r>
              <a:rPr lang="en-CA" dirty="0" smtClean="0"/>
              <a:t>businesses (</a:t>
            </a:r>
            <a:r>
              <a:rPr lang="en-CA" dirty="0" err="1" smtClean="0"/>
              <a:t>eg</a:t>
            </a:r>
            <a:r>
              <a:rPr lang="en-CA" dirty="0" smtClean="0"/>
              <a:t>. </a:t>
            </a:r>
            <a:r>
              <a:rPr lang="en-CA" dirty="0" smtClean="0"/>
              <a:t>Oracle, IBM, corporate apps)</a:t>
            </a:r>
            <a:endParaRPr lang="en-CA" dirty="0" smtClean="0"/>
          </a:p>
          <a:p>
            <a:r>
              <a:rPr lang="en-CA" dirty="0" smtClean="0"/>
              <a:t>Open Source “Shibboleth” implementation used on campus</a:t>
            </a:r>
          </a:p>
          <a:p>
            <a:pPr lvl="1"/>
            <a:r>
              <a:rPr lang="en-CA" dirty="0" smtClean="0"/>
              <a:t>Well regarded concise implementation of SAML standards</a:t>
            </a:r>
          </a:p>
          <a:p>
            <a:pPr lvl="1"/>
            <a:r>
              <a:rPr lang="en-CA" dirty="0" smtClean="0"/>
              <a:t>Can be made interoperable with many products</a:t>
            </a:r>
          </a:p>
          <a:p>
            <a:pPr lvl="2"/>
            <a:r>
              <a:rPr lang="en-CA" dirty="0" err="1" smtClean="0"/>
              <a:t>Eg</a:t>
            </a:r>
            <a:r>
              <a:rPr lang="en-CA" dirty="0" smtClean="0"/>
              <a:t>. Lynda.com</a:t>
            </a:r>
            <a:endParaRPr lang="en-CA" dirty="0" smtClean="0"/>
          </a:p>
          <a:p>
            <a:pPr lvl="1"/>
            <a:r>
              <a:rPr lang="en-CA" dirty="0" smtClean="0"/>
              <a:t>Not </a:t>
            </a:r>
            <a:r>
              <a:rPr lang="en-CA" dirty="0" smtClean="0"/>
              <a:t>high availability, load balanceable or great performance</a:t>
            </a:r>
          </a:p>
          <a:p>
            <a:r>
              <a:rPr lang="en-CA" dirty="0" smtClean="0"/>
              <a:t>MS ADFS </a:t>
            </a:r>
            <a:r>
              <a:rPr lang="en-CA" dirty="0" smtClean="0"/>
              <a:t>implementation</a:t>
            </a:r>
          </a:p>
          <a:p>
            <a:pPr lvl="1"/>
            <a:r>
              <a:rPr lang="en-CA" dirty="0" smtClean="0"/>
              <a:t>Not as standards-based, but will be a force in community</a:t>
            </a:r>
            <a:endParaRPr lang="en-CA" dirty="0" smtClean="0"/>
          </a:p>
          <a:p>
            <a:pPr lvl="1"/>
            <a:r>
              <a:rPr lang="en-CA" dirty="0" smtClean="0"/>
              <a:t>Scalable, high availability</a:t>
            </a:r>
          </a:p>
          <a:p>
            <a:pPr lvl="1"/>
            <a:r>
              <a:rPr lang="en-CA" dirty="0" smtClean="0"/>
              <a:t>High cost to </a:t>
            </a:r>
            <a:r>
              <a:rPr lang="en-CA" dirty="0" smtClean="0"/>
              <a:t>implement</a:t>
            </a:r>
          </a:p>
          <a:p>
            <a:pPr lvl="1"/>
            <a:r>
              <a:rPr lang="en-CA" dirty="0"/>
              <a:t>MS </a:t>
            </a:r>
            <a:r>
              <a:rPr lang="en-CA" dirty="0" smtClean="0"/>
              <a:t>Office365 integration </a:t>
            </a:r>
            <a:endParaRPr lang="en-CA" dirty="0" smtClean="0"/>
          </a:p>
          <a:p>
            <a:pPr lvl="1"/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21678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Several False Starts/Variants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Whenever there is a good idea, we like to evolve, simplify or replace it</a:t>
            </a:r>
          </a:p>
          <a:p>
            <a:endParaRPr lang="en-CA" dirty="0" smtClean="0"/>
          </a:p>
          <a:p>
            <a:r>
              <a:rPr lang="en-CA" dirty="0" smtClean="0"/>
              <a:t>There were several false starts and a few rethinks since the release of SAML</a:t>
            </a:r>
          </a:p>
          <a:p>
            <a:pPr lvl="1"/>
            <a:r>
              <a:rPr lang="en-CA" dirty="0" smtClean="0"/>
              <a:t>OpenID 1 and 2 were flops</a:t>
            </a:r>
          </a:p>
          <a:p>
            <a:pPr lvl="1"/>
            <a:r>
              <a:rPr lang="en-CA" dirty="0" smtClean="0"/>
              <a:t>OAuth1 and later OAuth2 were excellent for implementing authorization, but were not designed to implement authentication</a:t>
            </a:r>
          </a:p>
          <a:p>
            <a:pPr lvl="1"/>
            <a:r>
              <a:rPr lang="en-CA" dirty="0" smtClean="0"/>
              <a:t>JWT – JSON Web Tokens – a critical technology to the next step, totally replacing OpenID 1/2</a:t>
            </a:r>
          </a:p>
          <a:p>
            <a:pPr lvl="1"/>
            <a:r>
              <a:rPr lang="en-CA" dirty="0" err="1" smtClean="0"/>
              <a:t>SecureKey</a:t>
            </a:r>
            <a:r>
              <a:rPr lang="en-CA" dirty="0" smtClean="0"/>
              <a:t>: lightweight simplified SAML used by US/Canadian governments</a:t>
            </a:r>
          </a:p>
          <a:p>
            <a:pPr lvl="2"/>
            <a:r>
              <a:rPr lang="en-CA" dirty="0" smtClean="0"/>
              <a:t>Because most of SAML is never used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6765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OpenID Connect  </a:t>
            </a:r>
            <a:r>
              <a:rPr lang="en-CA" dirty="0" smtClean="0"/>
              <a:t>(OIDC)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49115"/>
            <a:ext cx="8915400" cy="5010121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Ratified in 2015</a:t>
            </a:r>
          </a:p>
          <a:p>
            <a:pPr lvl="1"/>
            <a:r>
              <a:rPr lang="en-CA" dirty="0" smtClean="0"/>
              <a:t>Builds on successful OAuth2 and JWT, well known and understood technologies</a:t>
            </a:r>
          </a:p>
          <a:p>
            <a:pPr lvl="1"/>
            <a:r>
              <a:rPr lang="en-CA" dirty="0" smtClean="0"/>
              <a:t>Like SAML: logout, 2FA, assertions built-in</a:t>
            </a:r>
          </a:p>
          <a:p>
            <a:pPr lvl="1"/>
            <a:r>
              <a:rPr lang="en-CA" dirty="0" smtClean="0"/>
              <a:t>Backed by (alphabetically) Amazon, Cisco, Facebook, Google, HP, IBM, LinkedIn, Microsoft, Netflix, Oracle, others and in use </a:t>
            </a:r>
            <a:r>
              <a:rPr lang="en-CA" b="1" i="1" dirty="0" smtClean="0"/>
              <a:t>today</a:t>
            </a:r>
            <a:r>
              <a:rPr lang="en-CA" dirty="0" smtClean="0"/>
              <a:t> for all major social networks </a:t>
            </a:r>
          </a:p>
          <a:p>
            <a:pPr lvl="2"/>
            <a:r>
              <a:rPr lang="en-CA" dirty="0" smtClean="0"/>
              <a:t>YouTube, Gmail, Facebook, Netflix, LinkedIn, etc. and all associated apps</a:t>
            </a:r>
          </a:p>
          <a:p>
            <a:pPr lvl="1"/>
            <a:r>
              <a:rPr lang="en-CA" dirty="0" smtClean="0"/>
              <a:t>Much simpler to work with than SAML</a:t>
            </a:r>
          </a:p>
          <a:p>
            <a:pPr lvl="2"/>
            <a:r>
              <a:rPr lang="en-CA" dirty="0" smtClean="0"/>
              <a:t>easier for individual web sites to utilize: </a:t>
            </a:r>
            <a:r>
              <a:rPr lang="en-CA" dirty="0" err="1" smtClean="0"/>
              <a:t>mod_auth_openidc</a:t>
            </a:r>
            <a:endParaRPr lang="en-CA" dirty="0" smtClean="0"/>
          </a:p>
          <a:p>
            <a:pPr lvl="1"/>
            <a:r>
              <a:rPr lang="en-CA" dirty="0" smtClean="0"/>
              <a:t>In 1½ years it has become the recommended choice, and the choice for new implementations</a:t>
            </a:r>
          </a:p>
          <a:p>
            <a:pPr lvl="2"/>
            <a:r>
              <a:rPr lang="en-CA" dirty="0" smtClean="0"/>
              <a:t>Next version of Desire2Learn will have OIDC</a:t>
            </a:r>
          </a:p>
          <a:p>
            <a:pPr lvl="2"/>
            <a:r>
              <a:rPr lang="en-CA" dirty="0" smtClean="0"/>
              <a:t>Unit4 integration with OIDC already available</a:t>
            </a:r>
          </a:p>
          <a:p>
            <a:pPr lvl="2"/>
            <a:r>
              <a:rPr lang="en-CA" dirty="0" smtClean="0"/>
              <a:t>Easy to replace existing CAS systems</a:t>
            </a:r>
          </a:p>
          <a:p>
            <a:pPr lvl="2"/>
            <a:r>
              <a:rPr lang="en-CA" dirty="0" smtClean="0"/>
              <a:t>Supports mobile clients too</a:t>
            </a:r>
          </a:p>
          <a:p>
            <a:pPr lvl="2"/>
            <a:r>
              <a:rPr lang="en-CA" dirty="0" smtClean="0"/>
              <a:t>Engineering / CS / the Portal going to use OIDC</a:t>
            </a:r>
          </a:p>
          <a:p>
            <a:pPr lvl="2"/>
            <a:endParaRPr lang="en-CA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217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Today’s Market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Split between existing SAML and newcomer </a:t>
            </a:r>
            <a:r>
              <a:rPr lang="en-CA" dirty="0" smtClean="0"/>
              <a:t>OIDC</a:t>
            </a:r>
          </a:p>
          <a:p>
            <a:pPr lvl="1"/>
            <a:r>
              <a:rPr lang="en-CA" dirty="0" smtClean="0"/>
              <a:t>Corporate apps more often have SAML</a:t>
            </a:r>
          </a:p>
          <a:p>
            <a:pPr lvl="1"/>
            <a:r>
              <a:rPr lang="en-CA" dirty="0" smtClean="0"/>
              <a:t>Social networking sites and mobile do OIDC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Best option is to pick something(s) compatible with most players today and in the future by not limiting ourselves to one strategy</a:t>
            </a:r>
          </a:p>
          <a:p>
            <a:endParaRPr lang="en-CA" dirty="0" smtClean="0"/>
          </a:p>
          <a:p>
            <a:r>
              <a:rPr lang="en-CA" dirty="0" smtClean="0"/>
              <a:t>Several SSO vendors support all three, some just </a:t>
            </a:r>
            <a:r>
              <a:rPr lang="en-CA" dirty="0" smtClean="0"/>
              <a:t>SAML+OIDC</a:t>
            </a:r>
          </a:p>
          <a:p>
            <a:pPr lvl="1"/>
            <a:r>
              <a:rPr lang="en-CA" dirty="0" err="1" smtClean="0"/>
              <a:t>Gluu</a:t>
            </a:r>
            <a:r>
              <a:rPr lang="en-CA" dirty="0" smtClean="0"/>
              <a:t>, </a:t>
            </a:r>
            <a:r>
              <a:rPr lang="en-CA" dirty="0" err="1" smtClean="0"/>
              <a:t>OpenAM</a:t>
            </a:r>
            <a:r>
              <a:rPr lang="en-CA" dirty="0" smtClean="0"/>
              <a:t>, Ping Identity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6594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/>
              <a:t>UWaterloo</a:t>
            </a:r>
            <a:r>
              <a:rPr lang="en-CA" b="1" dirty="0" smtClean="0"/>
              <a:t> Landscape </a:t>
            </a:r>
            <a:r>
              <a:rPr lang="en-CA" dirty="0" smtClean="0"/>
              <a:t>(unverified)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618937"/>
            <a:ext cx="8915400" cy="4841823"/>
          </a:xfrm>
        </p:spPr>
        <p:txBody>
          <a:bodyPr>
            <a:normAutofit/>
          </a:bodyPr>
          <a:lstStyle/>
          <a:p>
            <a:r>
              <a:rPr lang="en-CA" dirty="0" smtClean="0"/>
              <a:t>ISS deployed SAML/</a:t>
            </a:r>
            <a:r>
              <a:rPr lang="en-CA" dirty="0" err="1" smtClean="0"/>
              <a:t>Shiboleth</a:t>
            </a:r>
            <a:r>
              <a:rPr lang="en-CA" dirty="0" smtClean="0"/>
              <a:t> (OSS, consortium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/>
              <a:t>Lynda.com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TIS deployed SAML/Windows ADFS (Microsoft</a:t>
            </a:r>
            <a:r>
              <a:rPr lang="en-CA" dirty="0" smtClean="0"/>
              <a:t>)</a:t>
            </a:r>
          </a:p>
          <a:p>
            <a:pPr lvl="1"/>
            <a:r>
              <a:rPr lang="en-CA" dirty="0" smtClean="0"/>
              <a:t>Office365, Unit4</a:t>
            </a:r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Portal deployed OIDC/Open Identity Server 3 (OSS)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ISS deploying a production GLUU environment (OSS, commercial)</a:t>
            </a:r>
          </a:p>
          <a:p>
            <a:pPr lvl="1"/>
            <a:r>
              <a:rPr lang="en-CA" dirty="0" smtClean="0"/>
              <a:t>Supports CAS, SAML, OIDC concurrently</a:t>
            </a:r>
          </a:p>
          <a:p>
            <a:pPr lvl="1"/>
            <a:r>
              <a:rPr lang="en-CA" dirty="0" smtClean="0"/>
              <a:t>Engineering and  CS/Math OAT/ASUS begin using</a:t>
            </a:r>
          </a:p>
          <a:p>
            <a:pPr lvl="1"/>
            <a:r>
              <a:rPr lang="en-CA" dirty="0" smtClean="0"/>
              <a:t>Portal plans to migrate to this</a:t>
            </a:r>
          </a:p>
        </p:txBody>
      </p:sp>
    </p:spTree>
    <p:extLst>
      <p:ext uri="{BB962C8B-B14F-4D97-AF65-F5344CB8AC3E}">
        <p14:creationId xmlns:p14="http://schemas.microsoft.com/office/powerpoint/2010/main" val="1295215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Thankyou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9527621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328</TotalTime>
  <Words>636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Single Signon (SSO)</vt:lpstr>
      <vt:lpstr>Four Major Goals</vt:lpstr>
      <vt:lpstr>CAS – Central Authentication Service</vt:lpstr>
      <vt:lpstr>SAML 1.1, 2 (Security Assertion Markup Language)</vt:lpstr>
      <vt:lpstr>Several False Starts/Variants</vt:lpstr>
      <vt:lpstr>OpenID Connect  (OIDC)</vt:lpstr>
      <vt:lpstr>Today’s Market</vt:lpstr>
      <vt:lpstr>UWaterloo Landscape (unverified)</vt:lpstr>
      <vt:lpstr>Thankyou</vt:lpstr>
    </vt:vector>
  </TitlesOfParts>
  <Company>University of Waterloo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 Signon (SSO)</dc:title>
  <dc:creator>Engelke, Erick E</dc:creator>
  <cp:lastModifiedBy>Engelke, Erick E</cp:lastModifiedBy>
  <cp:revision>13</cp:revision>
  <dcterms:created xsi:type="dcterms:W3CDTF">2017-04-25T18:22:58Z</dcterms:created>
  <dcterms:modified xsi:type="dcterms:W3CDTF">2017-04-27T19:47:01Z</dcterms:modified>
</cp:coreProperties>
</file>