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08"/>
  </p:normalViewPr>
  <p:slideViewPr>
    <p:cSldViewPr snapToGrid="0" snapToObjects="1">
      <p:cViewPr varScale="1">
        <p:scale>
          <a:sx n="90" d="100"/>
          <a:sy n="90" d="100"/>
        </p:scale>
        <p:origin x="232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Friday, September 18,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8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Friday, September 18,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1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Friday, September 18,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6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Friday, September 18,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1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Friday, September 18,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3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Friday, September 18,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8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Friday, September 18,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8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Friday, September 18,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1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Friday, September 18,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Friday, September 18,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3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Friday, September 18,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4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Friday, September 18,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7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tx2">
                  <a:lumMod val="50000"/>
                  <a:lumOff val="50000"/>
                  <a:alpha val="4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2000">
                <a:schemeClr val="accent2">
                  <a:alpha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3000">
                <a:schemeClr val="accent2">
                  <a:alpha val="61000"/>
                </a:schemeClr>
              </a:gs>
              <a:gs pos="99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510CD-DE90-7244-8402-319E6D0C0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918" y="1028700"/>
            <a:ext cx="10614211" cy="115271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EASE – Phase II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2B3ACB3-D689-442E-8A40-8680B0FE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bg1">
                  <a:alpha val="16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100C1-E1AF-F044-97A6-4A595CEBC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8518"/>
            <a:ext cx="9144000" cy="60960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100">
                <a:solidFill>
                  <a:schemeClr val="bg1"/>
                </a:solidFill>
              </a:rPr>
              <a:t>Dean of Engineering Office,</a:t>
            </a:r>
          </a:p>
          <a:p>
            <a:pPr>
              <a:lnSpc>
                <a:spcPct val="140000"/>
              </a:lnSpc>
            </a:pPr>
            <a:r>
              <a:rPr lang="en-US" sz="1100">
                <a:solidFill>
                  <a:schemeClr val="bg1"/>
                </a:solidFill>
              </a:rPr>
              <a:t>Engineering Computing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53FE4E-4BD6-425C-9D0B-48E74B7AE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61" r="1" b="28868"/>
          <a:stretch/>
        </p:blipFill>
        <p:spPr>
          <a:xfrm>
            <a:off x="2409956" y="3245224"/>
            <a:ext cx="7519558" cy="3506255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8311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DD7DE-86ED-2940-A849-1814B005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>
                <a:solidFill>
                  <a:schemeClr val="bg1"/>
                </a:solidFill>
              </a:rPr>
              <a:t>CandiDate is Contacted If Decision Made to Proceed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EF8608-31DC-8B4A-B0B1-A4AD1D087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19" y="718438"/>
            <a:ext cx="7214138" cy="542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61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DF978-D58D-5445-BD7A-6C8F8C72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Researcher Contacted by Email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D39208E-484B-2E4C-8049-ABAA3A5AF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4953" y="858490"/>
            <a:ext cx="7964113" cy="5140588"/>
          </a:xfrm>
        </p:spPr>
      </p:pic>
    </p:spTree>
    <p:extLst>
      <p:ext uri="{BB962C8B-B14F-4D97-AF65-F5344CB8AC3E}">
        <p14:creationId xmlns:p14="http://schemas.microsoft.com/office/powerpoint/2010/main" val="1912475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F42C2-0ACE-5E4A-B48A-9496D16CB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Research Complete Intake Form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B9FD84-FA5D-604B-8CF3-8E6C8B228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3038" y="457200"/>
            <a:ext cx="3615300" cy="59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22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DB4A5C-E48B-CF4C-A7DE-04828805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>
                <a:solidFill>
                  <a:schemeClr val="bg1"/>
                </a:solidFill>
              </a:rPr>
              <a:t>Researcher Adds Degree Proof and CV</a:t>
            </a:r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1423A2C-5FEF-0843-B875-E70A07D5F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19" y="610226"/>
            <a:ext cx="7214138" cy="564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69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5BBE5-E31A-5644-AE77-B3FFA04A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>
                <a:solidFill>
                  <a:schemeClr val="bg1"/>
                </a:solidFill>
              </a:rPr>
              <a:t>Last Chance for Changes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4403BD-BE03-FB4D-9D05-E25DD4C6D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19" y="2089124"/>
            <a:ext cx="7214138" cy="268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40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C760C-71B9-204C-B2E5-7062266D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>
                <a:solidFill>
                  <a:schemeClr val="bg1"/>
                </a:solidFill>
              </a:rPr>
              <a:t>Form is Updated, Includes CV, Degree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E70E8F-716A-9242-8E84-B42D78C53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19" y="1214410"/>
            <a:ext cx="7214138" cy="443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01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9E52D-7CD1-484B-B3EF-BCB5176B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>
                <a:solidFill>
                  <a:schemeClr val="bg1"/>
                </a:solidFill>
              </a:rPr>
              <a:t>Dept Checklist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E0A1E7C-6389-4549-99F5-8D92332F9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2646" y="457200"/>
            <a:ext cx="5996084" cy="59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69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DE713-D9FE-E541-97C4-7D0B8DCF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Dept Admin Forwards to Next Person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9BECA20-4E56-FC4A-8029-9B00AED03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19" y="1358693"/>
            <a:ext cx="7214138" cy="414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13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EE085-F7F4-4D4D-B532-C041532D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2500" spc="750" dirty="0">
                <a:solidFill>
                  <a:schemeClr val="bg1"/>
                </a:solidFill>
              </a:rPr>
              <a:t>Research Coordinator Check List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D8A7606-4226-DA49-858E-6944C882A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19" y="1142268"/>
            <a:ext cx="7214138" cy="45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71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7255F-80EA-144B-AA15-5E35C048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2500" spc="750">
                <a:solidFill>
                  <a:schemeClr val="bg1"/>
                </a:solidFill>
              </a:rPr>
              <a:t>Research Coordinator Done, now PI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3E728E9-65AA-8846-B2AA-A4C6CF60F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19" y="1187357"/>
            <a:ext cx="7214138" cy="44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9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D4668-E360-6A4E-A4D6-0986029F0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Logging into EASE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8F6A42-CE4A-C84F-BCE6-712456490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1465" y="457200"/>
            <a:ext cx="5058446" cy="59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40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66B4E-2CCA-E246-A01F-AFE9B4E3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Email Sent to PI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A03AFC8-B327-734D-8143-BD51DB233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19" y="1466905"/>
            <a:ext cx="7214138" cy="393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30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F74BF-AB24-DB45-8032-D4DA45B3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PI Approves Form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38DF466-7B4D-6F4A-96FF-F581F7A18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9021" y="457200"/>
            <a:ext cx="4463334" cy="59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36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2AA2F2-49B7-B74E-916A-8B1C67EF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>
                <a:solidFill>
                  <a:schemeClr val="bg1"/>
                </a:solidFill>
              </a:rPr>
              <a:t>Form is Now with Office of Research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C074F5-9DAE-BF44-8861-D1A18D70E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925" y="1421227"/>
            <a:ext cx="11270875" cy="24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20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129EED-F1BE-8643-B064-9EFAA341A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Office of </a:t>
            </a:r>
            <a:r>
              <a:rPr lang="en-US" sz="3200" spc="750" dirty="0" err="1">
                <a:solidFill>
                  <a:schemeClr val="bg1"/>
                </a:solidFill>
              </a:rPr>
              <a:t>Reseach</a:t>
            </a:r>
            <a:r>
              <a:rPr lang="en-US" sz="3200" spc="750" dirty="0">
                <a:solidFill>
                  <a:schemeClr val="bg1"/>
                </a:solidFill>
              </a:rPr>
              <a:t> Signs Off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F0DF136-ED14-3047-B25F-3B6FC3725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19" y="934863"/>
            <a:ext cx="7214138" cy="499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44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3A7E3-D39B-0145-A213-7F62A302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 fontScale="90000"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Faculty Services Manager Edits Auto-Prepared Letter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8C0E3BE-116F-3346-9487-F61D9D75A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7448" y="457200"/>
            <a:ext cx="5906480" cy="59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18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98721D-D6CF-D647-AD23-26D6E942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Dean and Others </a:t>
            </a:r>
            <a:r>
              <a:rPr lang="en-US" sz="3200" spc="750" dirty="0" err="1">
                <a:solidFill>
                  <a:schemeClr val="bg1"/>
                </a:solidFill>
              </a:rPr>
              <a:t>revieW</a:t>
            </a:r>
            <a:r>
              <a:rPr lang="en-US" sz="3200" spc="750" dirty="0">
                <a:solidFill>
                  <a:schemeClr val="bg1"/>
                </a:solidFill>
              </a:rPr>
              <a:t> Final Letter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D29398-1730-2F42-8A87-0F7E752AC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7574" y="457200"/>
            <a:ext cx="6486228" cy="59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62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DE1E58-6F4C-5C4B-93D5-1C023FFBD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200" spc="750" dirty="0">
                <a:solidFill>
                  <a:schemeClr val="bg1"/>
                </a:solidFill>
              </a:rPr>
              <a:t>After All Approvals, Contract </a:t>
            </a:r>
            <a:r>
              <a:rPr lang="en-US" sz="3200" spc="750" dirty="0" err="1">
                <a:solidFill>
                  <a:schemeClr val="bg1"/>
                </a:solidFill>
              </a:rPr>
              <a:t>EmailEd</a:t>
            </a:r>
            <a:r>
              <a:rPr lang="en-US" sz="3200" spc="750" dirty="0">
                <a:solidFill>
                  <a:schemeClr val="bg1"/>
                </a:solidFill>
              </a:rPr>
              <a:t> sent Candidate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868A43-9955-6B40-9E4F-FC697476D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19" y="1061109"/>
            <a:ext cx="7214138" cy="474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72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80E5E-02A3-9E4A-BE8C-7A525DB75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>Candidate Contacted for Contract Signature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BF7D094-C6B1-0A4C-BA0B-E86A0FB55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5355" y="457200"/>
            <a:ext cx="8728014" cy="44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97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C4C7F-D8E5-8A40-9CEF-DC9C0C0B2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326232" cy="4905096"/>
          </a:xfrm>
        </p:spPr>
        <p:txBody>
          <a:bodyPr vert="horz" lIns="0" tIns="0" rIns="0" bIns="0" rtlCol="0" anchor="b">
            <a:normAutofit fontScale="90000"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Candidate Receives Contract, May Download.  Then Enters Name and  Location, And Signs Contract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C09893-AC5A-B84C-9502-882341319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371" y="457200"/>
            <a:ext cx="5400633" cy="59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46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A836B8-7643-7442-968C-132C3874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>
                <a:solidFill>
                  <a:schemeClr val="bg1"/>
                </a:solidFill>
              </a:rPr>
              <a:t>Press Confirm to Confirm Contract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7437340-40E9-7142-B4DE-F9AF4761D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19" y="592190"/>
            <a:ext cx="7214138" cy="56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6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CF459-E324-004A-8E90-21681526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700" spc="750">
                <a:solidFill>
                  <a:schemeClr val="bg1"/>
                </a:solidFill>
              </a:rPr>
              <a:t>Prospective Applicants are listed with Progress in Hiring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6045CBB-C101-7B4D-8253-316658816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19" y="1872701"/>
            <a:ext cx="7214138" cy="31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48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679194-6122-1B45-9940-5E50B20E0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2500" spc="750">
                <a:solidFill>
                  <a:schemeClr val="bg1"/>
                </a:solidFill>
              </a:rPr>
              <a:t>Contract is Successfully Signed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C67FC8-8C58-C34C-AC4A-FDE8121FF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19" y="1710382"/>
            <a:ext cx="7214138" cy="34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05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B1132-819D-E64D-81B3-1C3A09A7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Candidate is Notified of Hire in Email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C747A3B-EA9A-234E-BA09-0FBD01B2F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2198" y="1514475"/>
            <a:ext cx="8121319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26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4CD3D-C2AB-BF45-8F0B-127911951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200" spc="750" dirty="0">
                <a:solidFill>
                  <a:schemeClr val="bg1"/>
                </a:solidFill>
              </a:rPr>
              <a:t>Faculty Services Manager, Dept Admin and Human Resources are Notified with Contract and Hiring Form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BF32538-C9E2-B24E-B800-F9604A78A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19" y="1457888"/>
            <a:ext cx="7214138" cy="394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5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D34E7-DBC2-EA45-AB8D-0F8D18789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681317"/>
            <a:ext cx="37579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Researcher Enters </a:t>
            </a:r>
            <a:r>
              <a:rPr lang="en-US" sz="3200" spc="750" dirty="0" err="1">
                <a:solidFill>
                  <a:schemeClr val="bg1"/>
                </a:solidFill>
              </a:rPr>
              <a:t>PreliminaRY</a:t>
            </a: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3200" spc="750" dirty="0" err="1">
                <a:solidFill>
                  <a:schemeClr val="bg1"/>
                </a:solidFill>
              </a:rPr>
              <a:t>DAta</a:t>
            </a:r>
            <a:endParaRPr lang="en-US" sz="3200" spc="75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C74604-004A-DC40-8EAD-2105F924A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6088" y="457200"/>
            <a:ext cx="3749200" cy="59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5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D6F5E-EE95-F24D-86BB-5477C2B9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 fontScale="90000"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Add Details, Like “</a:t>
            </a:r>
            <a:r>
              <a:rPr lang="en-US" sz="3200" i="1" spc="750" dirty="0">
                <a:solidFill>
                  <a:schemeClr val="bg1"/>
                </a:solidFill>
              </a:rPr>
              <a:t>Require PhD Completion First</a:t>
            </a:r>
            <a:r>
              <a:rPr lang="en-US" sz="3200" spc="750" dirty="0">
                <a:solidFill>
                  <a:schemeClr val="bg1"/>
                </a:solidFill>
              </a:rPr>
              <a:t>”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6FDDD9-F857-764A-8A5C-DC1D2AF67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9112" y="2114550"/>
            <a:ext cx="2625939" cy="3956050"/>
          </a:xfrm>
        </p:spPr>
      </p:pic>
    </p:spTree>
    <p:extLst>
      <p:ext uri="{BB962C8B-B14F-4D97-AF65-F5344CB8AC3E}">
        <p14:creationId xmlns:p14="http://schemas.microsoft.com/office/powerpoint/2010/main" val="321747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C84058-8396-0F45-8094-5F320AA91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200" spc="750">
                <a:solidFill>
                  <a:schemeClr val="bg1"/>
                </a:solidFill>
              </a:rPr>
              <a:t>The system forwards the request to the departmental Admin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5DD370-31BC-3A4B-9E91-01A00B296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19" y="2233407"/>
            <a:ext cx="7214138" cy="23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2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7E0C3-0175-8B44-96AA-44E0FADD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>
                <a:solidFill>
                  <a:schemeClr val="bg1"/>
                </a:solidFill>
              </a:rPr>
              <a:t>New Entry Shows Dept Admin Initial Review Required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AF695C7-8A34-9349-9D85-2AF24C011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19" y="2395724"/>
            <a:ext cx="7214138" cy="20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6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B943D-0FF7-804C-A505-C0622717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2200" spc="750">
                <a:solidFill>
                  <a:schemeClr val="bg1"/>
                </a:solidFill>
              </a:rPr>
              <a:t>DeparTmental Admin Checks Application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3B8269E-9E8E-8945-A4AF-24AC21EDD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19" y="808615"/>
            <a:ext cx="7214138" cy="524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2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362A6-4626-ED41-A949-041AB533A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2200" spc="750">
                <a:solidFill>
                  <a:schemeClr val="bg1"/>
                </a:solidFill>
              </a:rPr>
              <a:t>Departmental Admin Accepts or Rejects Request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A7EECD2-5153-8649-93E8-879E6BC6C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19" y="1746453"/>
            <a:ext cx="7214138" cy="33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2474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243741"/>
      </a:dk2>
      <a:lt2>
        <a:srgbClr val="E2E8E2"/>
      </a:lt2>
      <a:accent1>
        <a:srgbClr val="D838D6"/>
      </a:accent1>
      <a:accent2>
        <a:srgbClr val="8D33CA"/>
      </a:accent2>
      <a:accent3>
        <a:srgbClr val="6046DB"/>
      </a:accent3>
      <a:accent4>
        <a:srgbClr val="3558CA"/>
      </a:accent4>
      <a:accent5>
        <a:srgbClr val="38A1D8"/>
      </a:accent5>
      <a:accent6>
        <a:srgbClr val="23B6AC"/>
      </a:accent6>
      <a:hlink>
        <a:srgbClr val="4682C1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208</Words>
  <Application>Microsoft Macintosh PowerPoint</Application>
  <PresentationFormat>Widescreen</PresentationFormat>
  <Paragraphs>34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Tw Cen MT</vt:lpstr>
      <vt:lpstr>GradientRiseVTI</vt:lpstr>
      <vt:lpstr>EASE – Phase II</vt:lpstr>
      <vt:lpstr>Logging into EASE</vt:lpstr>
      <vt:lpstr>Prospective Applicants are listed with Progress in Hiring</vt:lpstr>
      <vt:lpstr>Researcher Enters PreliminaRY DAta</vt:lpstr>
      <vt:lpstr>Add Details, Like “Require PhD Completion First”</vt:lpstr>
      <vt:lpstr>The system forwards the request to the departmental Admin</vt:lpstr>
      <vt:lpstr>New Entry Shows Dept Admin Initial Review Required</vt:lpstr>
      <vt:lpstr>DeparTmental Admin Checks Application</vt:lpstr>
      <vt:lpstr>Departmental Admin Accepts or Rejects Request</vt:lpstr>
      <vt:lpstr>CandiDate is Contacted If Decision Made to Proceed</vt:lpstr>
      <vt:lpstr>Researcher Contacted by Email</vt:lpstr>
      <vt:lpstr>Research Complete Intake Form</vt:lpstr>
      <vt:lpstr>Researcher Adds Degree Proof and CV</vt:lpstr>
      <vt:lpstr>Last Chance for Changes</vt:lpstr>
      <vt:lpstr>Form is Updated, Includes CV, Degree</vt:lpstr>
      <vt:lpstr>Dept Checklist</vt:lpstr>
      <vt:lpstr>Dept Admin Forwards to Next Person</vt:lpstr>
      <vt:lpstr>Research Coordinator Check List</vt:lpstr>
      <vt:lpstr>Research Coordinator Done, now PI</vt:lpstr>
      <vt:lpstr>Email Sent to PI</vt:lpstr>
      <vt:lpstr>PI Approves Form</vt:lpstr>
      <vt:lpstr>Form is Now with Office of Research</vt:lpstr>
      <vt:lpstr>Office of Reseach Signs Off</vt:lpstr>
      <vt:lpstr>Faculty Services Manager Edits Auto-Prepared Letter</vt:lpstr>
      <vt:lpstr>Dean and Others revieW Final Letter</vt:lpstr>
      <vt:lpstr>After All Approvals, Contract EmailEd sent Candidate</vt:lpstr>
      <vt:lpstr>Candidate Contacted for Contract Signature</vt:lpstr>
      <vt:lpstr>Candidate Receives Contract, May Download.  Then Enters Name and  Location, And Signs Contract</vt:lpstr>
      <vt:lpstr>Press Confirm to Confirm Contract</vt:lpstr>
      <vt:lpstr>Contract is Successfully Signed</vt:lpstr>
      <vt:lpstr>Candidate is Notified of Hire in Email</vt:lpstr>
      <vt:lpstr>Faculty Services Manager, Dept Admin and Human Resources are Notified with Contract and Hiring Form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EASE – Phase II</dc:title>
  <dc:creator>Erick Engelke</dc:creator>
  <cp:lastModifiedBy>Erick Engelke</cp:lastModifiedBy>
  <cp:revision>1</cp:revision>
  <dcterms:created xsi:type="dcterms:W3CDTF">2020-09-19T01:53:01Z</dcterms:created>
  <dcterms:modified xsi:type="dcterms:W3CDTF">2020-09-19T01:54:04Z</dcterms:modified>
</cp:coreProperties>
</file>