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3" r:id="rId3"/>
    <p:sldId id="258" r:id="rId4"/>
    <p:sldId id="257" r:id="rId5"/>
    <p:sldId id="262" r:id="rId6"/>
    <p:sldId id="270" r:id="rId7"/>
    <p:sldId id="266" r:id="rId8"/>
    <p:sldId id="267" r:id="rId9"/>
    <p:sldId id="264" r:id="rId10"/>
    <p:sldId id="260" r:id="rId11"/>
    <p:sldId id="261" r:id="rId12"/>
    <p:sldId id="259" r:id="rId13"/>
    <p:sldId id="269" r:id="rId14"/>
    <p:sldId id="265" r:id="rId15"/>
    <p:sldId id="271" r:id="rId16"/>
    <p:sldId id="273" r:id="rId17"/>
    <p:sldId id="268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37"/>
  </p:normalViewPr>
  <p:slideViewPr>
    <p:cSldViewPr snapToGrid="0">
      <p:cViewPr varScale="1">
        <p:scale>
          <a:sx n="106" d="100"/>
          <a:sy n="106" d="100"/>
        </p:scale>
        <p:origin x="3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'[Chart in Microsoft PowerPoint]Sheet2'!$B$2</c:f>
              <c:strCache>
                <c:ptCount val="1"/>
                <c:pt idx="0">
                  <c:v>days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'[Chart in Microsoft PowerPoint]Sheet2'!$B$3:$B$27</c:f>
              <c:numCache>
                <c:formatCode>General</c:formatCode>
                <c:ptCount val="2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183-C244-812E-4C2397C62033}"/>
            </c:ext>
          </c:extLst>
        </c:ser>
        <c:ser>
          <c:idx val="1"/>
          <c:order val="1"/>
          <c:tx>
            <c:strRef>
              <c:f>'[Chart in Microsoft PowerPoint]Sheet2'!$C$2</c:f>
              <c:strCache>
                <c:ptCount val="1"/>
                <c:pt idx="0">
                  <c:v># attacts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'[Chart in Microsoft PowerPoint]Sheet2'!$C$3:$C$27</c:f>
              <c:numCache>
                <c:formatCode>General</c:formatCode>
                <c:ptCount val="25"/>
                <c:pt idx="0">
                  <c:v>1</c:v>
                </c:pt>
                <c:pt idx="1">
                  <c:v>8</c:v>
                </c:pt>
                <c:pt idx="2">
                  <c:v>27</c:v>
                </c:pt>
                <c:pt idx="3">
                  <c:v>64</c:v>
                </c:pt>
                <c:pt idx="4">
                  <c:v>125</c:v>
                </c:pt>
                <c:pt idx="5">
                  <c:v>216</c:v>
                </c:pt>
                <c:pt idx="6">
                  <c:v>343</c:v>
                </c:pt>
                <c:pt idx="7">
                  <c:v>512</c:v>
                </c:pt>
                <c:pt idx="8">
                  <c:v>729</c:v>
                </c:pt>
                <c:pt idx="9">
                  <c:v>1000</c:v>
                </c:pt>
                <c:pt idx="10">
                  <c:v>1331</c:v>
                </c:pt>
                <c:pt idx="11">
                  <c:v>1728</c:v>
                </c:pt>
                <c:pt idx="12">
                  <c:v>2197</c:v>
                </c:pt>
                <c:pt idx="13">
                  <c:v>2744</c:v>
                </c:pt>
                <c:pt idx="14">
                  <c:v>3375</c:v>
                </c:pt>
                <c:pt idx="15">
                  <c:v>4096</c:v>
                </c:pt>
                <c:pt idx="16">
                  <c:v>4913</c:v>
                </c:pt>
                <c:pt idx="17">
                  <c:v>5832</c:v>
                </c:pt>
                <c:pt idx="18">
                  <c:v>6859</c:v>
                </c:pt>
                <c:pt idx="19">
                  <c:v>8000</c:v>
                </c:pt>
                <c:pt idx="20">
                  <c:v>9261</c:v>
                </c:pt>
                <c:pt idx="21">
                  <c:v>10648</c:v>
                </c:pt>
                <c:pt idx="22">
                  <c:v>12167</c:v>
                </c:pt>
                <c:pt idx="23">
                  <c:v>13824</c:v>
                </c:pt>
                <c:pt idx="24">
                  <c:v>15625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183-C244-812E-4C2397C620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5766256"/>
        <c:axId val="25849728"/>
      </c:lineChart>
      <c:catAx>
        <c:axId val="25766256"/>
        <c:scaling>
          <c:orientation val="minMax"/>
        </c:scaling>
        <c:delete val="1"/>
        <c:axPos val="b"/>
        <c:majorTickMark val="none"/>
        <c:minorTickMark val="none"/>
        <c:tickLblPos val="nextTo"/>
        <c:crossAx val="25849728"/>
        <c:crosses val="autoZero"/>
        <c:auto val="1"/>
        <c:lblAlgn val="ctr"/>
        <c:lblOffset val="100"/>
        <c:noMultiLvlLbl val="0"/>
      </c:catAx>
      <c:valAx>
        <c:axId val="2584972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5766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Security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6"/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405-354A-B194-768F3D3D71F7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405-354A-B194-768F3D3D71F7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405-354A-B194-768F3D3D71F7}"/>
              </c:ext>
            </c:extLst>
          </c:dPt>
          <c:cat>
            <c:strRef>
              <c:f>Sheet1!$A$2:$A$4</c:f>
              <c:strCache>
                <c:ptCount val="3"/>
                <c:pt idx="0">
                  <c:v>private</c:v>
                </c:pt>
                <c:pt idx="1">
                  <c:v>public</c:v>
                </c:pt>
                <c:pt idx="2">
                  <c:v>client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1000</c:v>
                </c:pt>
                <c:pt idx="1">
                  <c:v>7000</c:v>
                </c:pt>
                <c:pt idx="2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05-354A-B194-768F3D3D71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65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446371569768774"/>
          <c:y val="0.25915375603121943"/>
          <c:w val="0.31150635571404506"/>
          <c:h val="0.372990586100258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 anchor="t" anchorCtr="0"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14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C4C-B143-8F23-F1E6DB9C32F6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C4C-B143-8F23-F1E6DB9C32F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93C-4E31-AA2C-F5CAD2D3EE3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93C-4E31-AA2C-F5CAD2D3EE34}"/>
              </c:ext>
            </c:extLst>
          </c:dPt>
          <c:cat>
            <c:strRef>
              <c:f>Sheet1!$A$2:$A$5</c:f>
              <c:strCache>
                <c:ptCount val="4"/>
                <c:pt idx="0">
                  <c:v>private</c:v>
                </c:pt>
                <c:pt idx="1">
                  <c:v>public servers</c:v>
                </c:pt>
                <c:pt idx="2">
                  <c:v>restricted</c:v>
                </c:pt>
                <c:pt idx="3">
                  <c:v>research server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80</c:v>
                </c:pt>
                <c:pt idx="1">
                  <c:v>5</c:v>
                </c:pt>
                <c:pt idx="2">
                  <c:v>5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4C-B143-8F23-F1E6DB9C32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2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095723-5E68-4F0D-94A4-C8C6B38C53AD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BAF8693-CDF6-4556-A1A9-A7D19A7FF726}">
      <dgm:prSet/>
      <dgm:spPr/>
      <dgm:t>
        <a:bodyPr/>
        <a:lstStyle/>
        <a:p>
          <a:pPr>
            <a:defRPr b="1"/>
          </a:pPr>
          <a:r>
            <a:rPr lang="en-US"/>
            <a:t>Summer 2023- Ransomware Attempt</a:t>
          </a:r>
        </a:p>
      </dgm:t>
    </dgm:pt>
    <dgm:pt modelId="{825C55D3-003C-474A-8189-31F1BD70A936}" type="parTrans" cxnId="{57123313-4594-438D-B8E6-DA9FA437E748}">
      <dgm:prSet/>
      <dgm:spPr/>
      <dgm:t>
        <a:bodyPr/>
        <a:lstStyle/>
        <a:p>
          <a:endParaRPr lang="en-US"/>
        </a:p>
      </dgm:t>
    </dgm:pt>
    <dgm:pt modelId="{E952E9A0-328C-4587-99A9-33FE6A6B0877}" type="sibTrans" cxnId="{57123313-4594-438D-B8E6-DA9FA437E748}">
      <dgm:prSet/>
      <dgm:spPr/>
      <dgm:t>
        <a:bodyPr/>
        <a:lstStyle/>
        <a:p>
          <a:endParaRPr lang="en-US"/>
        </a:p>
      </dgm:t>
    </dgm:pt>
    <dgm:pt modelId="{1160BEB3-D166-407E-A44A-9E0DFA1A9193}">
      <dgm:prSet/>
      <dgm:spPr/>
      <dgm:t>
        <a:bodyPr/>
        <a:lstStyle/>
        <a:p>
          <a:r>
            <a:rPr lang="en-US"/>
            <a:t>Organized crime</a:t>
          </a:r>
        </a:p>
      </dgm:t>
    </dgm:pt>
    <dgm:pt modelId="{59568E46-6E69-4618-A2E6-14CF5EEAB80B}" type="parTrans" cxnId="{CCB93F99-4AF0-4AF5-A10B-5EBA10CBC70C}">
      <dgm:prSet/>
      <dgm:spPr/>
      <dgm:t>
        <a:bodyPr/>
        <a:lstStyle/>
        <a:p>
          <a:endParaRPr lang="en-US"/>
        </a:p>
      </dgm:t>
    </dgm:pt>
    <dgm:pt modelId="{0C59FF15-2C5A-4244-9B20-1B242E2BCF64}" type="sibTrans" cxnId="{CCB93F99-4AF0-4AF5-A10B-5EBA10CBC70C}">
      <dgm:prSet/>
      <dgm:spPr/>
      <dgm:t>
        <a:bodyPr/>
        <a:lstStyle/>
        <a:p>
          <a:endParaRPr lang="en-US"/>
        </a:p>
      </dgm:t>
    </dgm:pt>
    <dgm:pt modelId="{12AECA2B-8500-439E-8770-065279BBA812}">
      <dgm:prSet/>
      <dgm:spPr/>
      <dgm:t>
        <a:bodyPr/>
        <a:lstStyle/>
        <a:p>
          <a:r>
            <a:rPr lang="en-US"/>
            <a:t>Compromised much of campus</a:t>
          </a:r>
        </a:p>
      </dgm:t>
    </dgm:pt>
    <dgm:pt modelId="{3FCD80C5-73C8-472A-94BD-147557C0E003}" type="parTrans" cxnId="{D1C7DBA2-9313-4891-9CF9-416AB023D876}">
      <dgm:prSet/>
      <dgm:spPr/>
      <dgm:t>
        <a:bodyPr/>
        <a:lstStyle/>
        <a:p>
          <a:endParaRPr lang="en-US"/>
        </a:p>
      </dgm:t>
    </dgm:pt>
    <dgm:pt modelId="{260FD69C-9D3E-47FE-8C1B-22799CB7E9D4}" type="sibTrans" cxnId="{D1C7DBA2-9313-4891-9CF9-416AB023D876}">
      <dgm:prSet/>
      <dgm:spPr/>
      <dgm:t>
        <a:bodyPr/>
        <a:lstStyle/>
        <a:p>
          <a:endParaRPr lang="en-US"/>
        </a:p>
      </dgm:t>
    </dgm:pt>
    <dgm:pt modelId="{8E5FC706-74A3-4D8F-9513-E064E7F62145}">
      <dgm:prSet/>
      <dgm:spPr/>
      <dgm:t>
        <a:bodyPr/>
        <a:lstStyle/>
        <a:p>
          <a:r>
            <a:rPr lang="en-US"/>
            <a:t>Attempted to steal assets</a:t>
          </a:r>
        </a:p>
      </dgm:t>
    </dgm:pt>
    <dgm:pt modelId="{469A728A-1202-4FA9-8FF9-9A0E4EA2901E}" type="parTrans" cxnId="{BF3F0163-99F5-4682-A1AB-601CE26DD0C4}">
      <dgm:prSet/>
      <dgm:spPr/>
      <dgm:t>
        <a:bodyPr/>
        <a:lstStyle/>
        <a:p>
          <a:endParaRPr lang="en-US"/>
        </a:p>
      </dgm:t>
    </dgm:pt>
    <dgm:pt modelId="{0A1B383F-FC7E-40D9-9AF3-C18FA3DF2F00}" type="sibTrans" cxnId="{BF3F0163-99F5-4682-A1AB-601CE26DD0C4}">
      <dgm:prSet/>
      <dgm:spPr/>
      <dgm:t>
        <a:bodyPr/>
        <a:lstStyle/>
        <a:p>
          <a:endParaRPr lang="en-US"/>
        </a:p>
      </dgm:t>
    </dgm:pt>
    <dgm:pt modelId="{91785192-664E-457B-9327-7159A865EB88}">
      <dgm:prSet/>
      <dgm:spPr/>
      <dgm:t>
        <a:bodyPr/>
        <a:lstStyle/>
        <a:p>
          <a:r>
            <a:rPr lang="en-US"/>
            <a:t>Thwarted by IST, faculties/departments, outside partners (costly and wasteful)</a:t>
          </a:r>
        </a:p>
      </dgm:t>
    </dgm:pt>
    <dgm:pt modelId="{40A8AD4B-2BF4-429F-81B4-2729D5488E29}" type="parTrans" cxnId="{F392234C-787A-4429-9DF1-BC8E368C5FE7}">
      <dgm:prSet/>
      <dgm:spPr/>
      <dgm:t>
        <a:bodyPr/>
        <a:lstStyle/>
        <a:p>
          <a:endParaRPr lang="en-US"/>
        </a:p>
      </dgm:t>
    </dgm:pt>
    <dgm:pt modelId="{32994B62-D0A4-45CD-B825-551E056478D7}" type="sibTrans" cxnId="{F392234C-787A-4429-9DF1-BC8E368C5FE7}">
      <dgm:prSet/>
      <dgm:spPr/>
      <dgm:t>
        <a:bodyPr/>
        <a:lstStyle/>
        <a:p>
          <a:endParaRPr lang="en-US"/>
        </a:p>
      </dgm:t>
    </dgm:pt>
    <dgm:pt modelId="{96193BE5-965A-4281-89E3-22052AC444A0}">
      <dgm:prSet/>
      <dgm:spPr/>
      <dgm:t>
        <a:bodyPr/>
        <a:lstStyle/>
        <a:p>
          <a:r>
            <a:rPr lang="en-US"/>
            <a:t>Everyone had to change their passwords</a:t>
          </a:r>
          <a:br>
            <a:rPr lang="en-US"/>
          </a:br>
          <a:endParaRPr lang="en-US"/>
        </a:p>
      </dgm:t>
    </dgm:pt>
    <dgm:pt modelId="{155EC563-BCD9-40F2-89AA-FA13758E7F3F}" type="parTrans" cxnId="{F90B7810-A1D2-4EE1-86A3-79C8D8095C7F}">
      <dgm:prSet/>
      <dgm:spPr/>
      <dgm:t>
        <a:bodyPr/>
        <a:lstStyle/>
        <a:p>
          <a:endParaRPr lang="en-US"/>
        </a:p>
      </dgm:t>
    </dgm:pt>
    <dgm:pt modelId="{B73CF7CC-6170-456C-9BC9-A2649D3FC0EC}" type="sibTrans" cxnId="{F90B7810-A1D2-4EE1-86A3-79C8D8095C7F}">
      <dgm:prSet/>
      <dgm:spPr/>
      <dgm:t>
        <a:bodyPr/>
        <a:lstStyle/>
        <a:p>
          <a:endParaRPr lang="en-US"/>
        </a:p>
      </dgm:t>
    </dgm:pt>
    <dgm:pt modelId="{C2624D2F-B9CB-48C3-8F5C-3C65B2D36E6E}">
      <dgm:prSet/>
      <dgm:spPr/>
      <dgm:t>
        <a:bodyPr/>
        <a:lstStyle/>
        <a:p>
          <a:pPr>
            <a:defRPr b="1"/>
          </a:pPr>
          <a:r>
            <a:rPr lang="en-US"/>
            <a:t>Fall 2024 – Focused AI Research Attack</a:t>
          </a:r>
        </a:p>
      </dgm:t>
    </dgm:pt>
    <dgm:pt modelId="{3F437909-D099-49F4-9205-7F1EB0391CF2}" type="parTrans" cxnId="{A0C92C25-F764-4E54-AC55-714AA3423254}">
      <dgm:prSet/>
      <dgm:spPr/>
      <dgm:t>
        <a:bodyPr/>
        <a:lstStyle/>
        <a:p>
          <a:endParaRPr lang="en-US"/>
        </a:p>
      </dgm:t>
    </dgm:pt>
    <dgm:pt modelId="{EBF46C4E-9F6E-4BB8-9F0C-A42A2F4C301A}" type="sibTrans" cxnId="{A0C92C25-F764-4E54-AC55-714AA3423254}">
      <dgm:prSet/>
      <dgm:spPr/>
      <dgm:t>
        <a:bodyPr/>
        <a:lstStyle/>
        <a:p>
          <a:endParaRPr lang="en-US"/>
        </a:p>
      </dgm:t>
    </dgm:pt>
    <dgm:pt modelId="{45B7BD42-C433-441C-BFF1-F117B98EFBB4}">
      <dgm:prSet/>
      <dgm:spPr/>
      <dgm:t>
        <a:bodyPr/>
        <a:lstStyle/>
        <a:p>
          <a:r>
            <a:rPr lang="en-US"/>
            <a:t>State actors</a:t>
          </a:r>
        </a:p>
      </dgm:t>
    </dgm:pt>
    <dgm:pt modelId="{0463F529-89EA-4E6A-9E30-8A5F601288A3}" type="parTrans" cxnId="{0912B943-7021-4BAA-920A-0FB0D555F932}">
      <dgm:prSet/>
      <dgm:spPr/>
      <dgm:t>
        <a:bodyPr/>
        <a:lstStyle/>
        <a:p>
          <a:endParaRPr lang="en-US"/>
        </a:p>
      </dgm:t>
    </dgm:pt>
    <dgm:pt modelId="{752A1F3E-F7F6-410F-AAE0-1696F0725B43}" type="sibTrans" cxnId="{0912B943-7021-4BAA-920A-0FB0D555F932}">
      <dgm:prSet/>
      <dgm:spPr/>
      <dgm:t>
        <a:bodyPr/>
        <a:lstStyle/>
        <a:p>
          <a:endParaRPr lang="en-US"/>
        </a:p>
      </dgm:t>
    </dgm:pt>
    <dgm:pt modelId="{EA1344F2-5BBD-42CD-B32D-41CD5E22A50C}">
      <dgm:prSet/>
      <dgm:spPr/>
      <dgm:t>
        <a:bodyPr/>
        <a:lstStyle/>
        <a:p>
          <a:r>
            <a:rPr lang="en-US" dirty="0"/>
            <a:t>Compromised numerous research systems</a:t>
          </a:r>
        </a:p>
      </dgm:t>
    </dgm:pt>
    <dgm:pt modelId="{6A0C4FE8-7055-4F67-8D5F-3B17D6282AC1}" type="parTrans" cxnId="{30C32254-5BC8-4794-810E-7E92CBF7213E}">
      <dgm:prSet/>
      <dgm:spPr/>
      <dgm:t>
        <a:bodyPr/>
        <a:lstStyle/>
        <a:p>
          <a:endParaRPr lang="en-US"/>
        </a:p>
      </dgm:t>
    </dgm:pt>
    <dgm:pt modelId="{C56A9D50-D924-428C-BD3C-86FA0F72DF5F}" type="sibTrans" cxnId="{30C32254-5BC8-4794-810E-7E92CBF7213E}">
      <dgm:prSet/>
      <dgm:spPr/>
      <dgm:t>
        <a:bodyPr/>
        <a:lstStyle/>
        <a:p>
          <a:endParaRPr lang="en-US"/>
        </a:p>
      </dgm:t>
    </dgm:pt>
    <dgm:pt modelId="{3D5801E1-875E-422D-9909-67E152708959}" type="pres">
      <dgm:prSet presAssocID="{1E095723-5E68-4F0D-94A4-C8C6B38C53AD}" presName="root" presStyleCnt="0">
        <dgm:presLayoutVars>
          <dgm:dir/>
          <dgm:resizeHandles val="exact"/>
        </dgm:presLayoutVars>
      </dgm:prSet>
      <dgm:spPr/>
    </dgm:pt>
    <dgm:pt modelId="{D8975772-B128-4963-AC55-0E2703184E09}" type="pres">
      <dgm:prSet presAssocID="{FBAF8693-CDF6-4556-A1A9-A7D19A7FF726}" presName="compNode" presStyleCnt="0"/>
      <dgm:spPr/>
    </dgm:pt>
    <dgm:pt modelId="{8D4868F3-C328-4B69-AF3A-32357D0B4801}" type="pres">
      <dgm:prSet presAssocID="{FBAF8693-CDF6-4556-A1A9-A7D19A7FF72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bber"/>
        </a:ext>
      </dgm:extLst>
    </dgm:pt>
    <dgm:pt modelId="{E7F33487-4450-4C8D-B21D-574E4C8158FF}" type="pres">
      <dgm:prSet presAssocID="{FBAF8693-CDF6-4556-A1A9-A7D19A7FF726}" presName="iconSpace" presStyleCnt="0"/>
      <dgm:spPr/>
    </dgm:pt>
    <dgm:pt modelId="{5F851EB1-8E47-4496-BF9D-44E0FB8E84BE}" type="pres">
      <dgm:prSet presAssocID="{FBAF8693-CDF6-4556-A1A9-A7D19A7FF726}" presName="parTx" presStyleLbl="revTx" presStyleIdx="0" presStyleCnt="4">
        <dgm:presLayoutVars>
          <dgm:chMax val="0"/>
          <dgm:chPref val="0"/>
        </dgm:presLayoutVars>
      </dgm:prSet>
      <dgm:spPr/>
    </dgm:pt>
    <dgm:pt modelId="{4158BF33-7A25-4113-A02D-661E77EA7E5E}" type="pres">
      <dgm:prSet presAssocID="{FBAF8693-CDF6-4556-A1A9-A7D19A7FF726}" presName="txSpace" presStyleCnt="0"/>
      <dgm:spPr/>
    </dgm:pt>
    <dgm:pt modelId="{39A97B7D-0E51-4E30-95FD-EA08592CA514}" type="pres">
      <dgm:prSet presAssocID="{FBAF8693-CDF6-4556-A1A9-A7D19A7FF726}" presName="desTx" presStyleLbl="revTx" presStyleIdx="1" presStyleCnt="4">
        <dgm:presLayoutVars/>
      </dgm:prSet>
      <dgm:spPr/>
    </dgm:pt>
    <dgm:pt modelId="{1623B0AA-F27C-44B5-9615-90FDD1B2C305}" type="pres">
      <dgm:prSet presAssocID="{E952E9A0-328C-4587-99A9-33FE6A6B0877}" presName="sibTrans" presStyleCnt="0"/>
      <dgm:spPr/>
    </dgm:pt>
    <dgm:pt modelId="{AA8229F1-18DB-4DB5-96A6-0F48C4647CBE}" type="pres">
      <dgm:prSet presAssocID="{C2624D2F-B9CB-48C3-8F5C-3C65B2D36E6E}" presName="compNode" presStyleCnt="0"/>
      <dgm:spPr/>
    </dgm:pt>
    <dgm:pt modelId="{4A4C019E-CBBB-4AD8-922B-EB52B048736E}" type="pres">
      <dgm:prSet presAssocID="{C2624D2F-B9CB-48C3-8F5C-3C65B2D36E6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B05DC13A-2D9C-4CE8-8B6C-C33668818D42}" type="pres">
      <dgm:prSet presAssocID="{C2624D2F-B9CB-48C3-8F5C-3C65B2D36E6E}" presName="iconSpace" presStyleCnt="0"/>
      <dgm:spPr/>
    </dgm:pt>
    <dgm:pt modelId="{A83EDC60-40BB-453F-ACAF-D13B3B874A6A}" type="pres">
      <dgm:prSet presAssocID="{C2624D2F-B9CB-48C3-8F5C-3C65B2D36E6E}" presName="parTx" presStyleLbl="revTx" presStyleIdx="2" presStyleCnt="4">
        <dgm:presLayoutVars>
          <dgm:chMax val="0"/>
          <dgm:chPref val="0"/>
        </dgm:presLayoutVars>
      </dgm:prSet>
      <dgm:spPr/>
    </dgm:pt>
    <dgm:pt modelId="{6AC25DE8-D3CC-4FBC-93F7-5E5492F14BEB}" type="pres">
      <dgm:prSet presAssocID="{C2624D2F-B9CB-48C3-8F5C-3C65B2D36E6E}" presName="txSpace" presStyleCnt="0"/>
      <dgm:spPr/>
    </dgm:pt>
    <dgm:pt modelId="{67A26F22-B8E7-4DEB-8D46-4AD01AC7FB9D}" type="pres">
      <dgm:prSet presAssocID="{C2624D2F-B9CB-48C3-8F5C-3C65B2D36E6E}" presName="desTx" presStyleLbl="revTx" presStyleIdx="3" presStyleCnt="4">
        <dgm:presLayoutVars/>
      </dgm:prSet>
      <dgm:spPr/>
    </dgm:pt>
  </dgm:ptLst>
  <dgm:cxnLst>
    <dgm:cxn modelId="{9F91BC04-49E0-43E7-9ADE-E05310CE731C}" type="presOf" srcId="{45B7BD42-C433-441C-BFF1-F117B98EFBB4}" destId="{67A26F22-B8E7-4DEB-8D46-4AD01AC7FB9D}" srcOrd="0" destOrd="0" presId="urn:microsoft.com/office/officeart/2018/2/layout/IconLabelDescriptionList"/>
    <dgm:cxn modelId="{F90B7810-A1D2-4EE1-86A3-79C8D8095C7F}" srcId="{FBAF8693-CDF6-4556-A1A9-A7D19A7FF726}" destId="{96193BE5-965A-4281-89E3-22052AC444A0}" srcOrd="4" destOrd="0" parTransId="{155EC563-BCD9-40F2-89AA-FA13758E7F3F}" sibTransId="{B73CF7CC-6170-456C-9BC9-A2649D3FC0EC}"/>
    <dgm:cxn modelId="{57123313-4594-438D-B8E6-DA9FA437E748}" srcId="{1E095723-5E68-4F0D-94A4-C8C6B38C53AD}" destId="{FBAF8693-CDF6-4556-A1A9-A7D19A7FF726}" srcOrd="0" destOrd="0" parTransId="{825C55D3-003C-474A-8189-31F1BD70A936}" sibTransId="{E952E9A0-328C-4587-99A9-33FE6A6B0877}"/>
    <dgm:cxn modelId="{A0C92C25-F764-4E54-AC55-714AA3423254}" srcId="{1E095723-5E68-4F0D-94A4-C8C6B38C53AD}" destId="{C2624D2F-B9CB-48C3-8F5C-3C65B2D36E6E}" srcOrd="1" destOrd="0" parTransId="{3F437909-D099-49F4-9205-7F1EB0391CF2}" sibTransId="{EBF46C4E-9F6E-4BB8-9F0C-A42A2F4C301A}"/>
    <dgm:cxn modelId="{3FE71327-886F-48D1-BC3D-65F6B14688E6}" type="presOf" srcId="{C2624D2F-B9CB-48C3-8F5C-3C65B2D36E6E}" destId="{A83EDC60-40BB-453F-ACAF-D13B3B874A6A}" srcOrd="0" destOrd="0" presId="urn:microsoft.com/office/officeart/2018/2/layout/IconLabelDescriptionList"/>
    <dgm:cxn modelId="{7FB34638-4BBD-47EA-8978-5759A326BA33}" type="presOf" srcId="{8E5FC706-74A3-4D8F-9513-E064E7F62145}" destId="{39A97B7D-0E51-4E30-95FD-EA08592CA514}" srcOrd="0" destOrd="2" presId="urn:microsoft.com/office/officeart/2018/2/layout/IconLabelDescriptionList"/>
    <dgm:cxn modelId="{BF3F0163-99F5-4682-A1AB-601CE26DD0C4}" srcId="{FBAF8693-CDF6-4556-A1A9-A7D19A7FF726}" destId="{8E5FC706-74A3-4D8F-9513-E064E7F62145}" srcOrd="2" destOrd="0" parTransId="{469A728A-1202-4FA9-8FF9-9A0E4EA2901E}" sibTransId="{0A1B383F-FC7E-40D9-9AF3-C18FA3DF2F00}"/>
    <dgm:cxn modelId="{0912B943-7021-4BAA-920A-0FB0D555F932}" srcId="{C2624D2F-B9CB-48C3-8F5C-3C65B2D36E6E}" destId="{45B7BD42-C433-441C-BFF1-F117B98EFBB4}" srcOrd="0" destOrd="0" parTransId="{0463F529-89EA-4E6A-9E30-8A5F601288A3}" sibTransId="{752A1F3E-F7F6-410F-AAE0-1696F0725B43}"/>
    <dgm:cxn modelId="{216FE745-97A8-4F3A-AA18-A005D7D9F1A0}" type="presOf" srcId="{1E095723-5E68-4F0D-94A4-C8C6B38C53AD}" destId="{3D5801E1-875E-422D-9909-67E152708959}" srcOrd="0" destOrd="0" presId="urn:microsoft.com/office/officeart/2018/2/layout/IconLabelDescriptionList"/>
    <dgm:cxn modelId="{F392234C-787A-4429-9DF1-BC8E368C5FE7}" srcId="{FBAF8693-CDF6-4556-A1A9-A7D19A7FF726}" destId="{91785192-664E-457B-9327-7159A865EB88}" srcOrd="3" destOrd="0" parTransId="{40A8AD4B-2BF4-429F-81B4-2729D5488E29}" sibTransId="{32994B62-D0A4-45CD-B825-551E056478D7}"/>
    <dgm:cxn modelId="{30C32254-5BC8-4794-810E-7E92CBF7213E}" srcId="{C2624D2F-B9CB-48C3-8F5C-3C65B2D36E6E}" destId="{EA1344F2-5BBD-42CD-B32D-41CD5E22A50C}" srcOrd="1" destOrd="0" parTransId="{6A0C4FE8-7055-4F67-8D5F-3B17D6282AC1}" sibTransId="{C56A9D50-D924-428C-BD3C-86FA0F72DF5F}"/>
    <dgm:cxn modelId="{A0089E54-2E38-440B-8FBA-86729233B822}" type="presOf" srcId="{96193BE5-965A-4281-89E3-22052AC444A0}" destId="{39A97B7D-0E51-4E30-95FD-EA08592CA514}" srcOrd="0" destOrd="4" presId="urn:microsoft.com/office/officeart/2018/2/layout/IconLabelDescriptionList"/>
    <dgm:cxn modelId="{7D310784-FA27-4EFB-8195-02DDF73CDE82}" type="presOf" srcId="{1160BEB3-D166-407E-A44A-9E0DFA1A9193}" destId="{39A97B7D-0E51-4E30-95FD-EA08592CA514}" srcOrd="0" destOrd="0" presId="urn:microsoft.com/office/officeart/2018/2/layout/IconLabelDescriptionList"/>
    <dgm:cxn modelId="{6DFB938F-41AE-4B84-AB01-3F3F74A2C933}" type="presOf" srcId="{12AECA2B-8500-439E-8770-065279BBA812}" destId="{39A97B7D-0E51-4E30-95FD-EA08592CA514}" srcOrd="0" destOrd="1" presId="urn:microsoft.com/office/officeart/2018/2/layout/IconLabelDescriptionList"/>
    <dgm:cxn modelId="{CCB93F99-4AF0-4AF5-A10B-5EBA10CBC70C}" srcId="{FBAF8693-CDF6-4556-A1A9-A7D19A7FF726}" destId="{1160BEB3-D166-407E-A44A-9E0DFA1A9193}" srcOrd="0" destOrd="0" parTransId="{59568E46-6E69-4618-A2E6-14CF5EEAB80B}" sibTransId="{0C59FF15-2C5A-4244-9B20-1B242E2BCF64}"/>
    <dgm:cxn modelId="{D1C7DBA2-9313-4891-9CF9-416AB023D876}" srcId="{FBAF8693-CDF6-4556-A1A9-A7D19A7FF726}" destId="{12AECA2B-8500-439E-8770-065279BBA812}" srcOrd="1" destOrd="0" parTransId="{3FCD80C5-73C8-472A-94BD-147557C0E003}" sibTransId="{260FD69C-9D3E-47FE-8C1B-22799CB7E9D4}"/>
    <dgm:cxn modelId="{EEC06EE5-22C8-4805-A566-3D59B800953A}" type="presOf" srcId="{EA1344F2-5BBD-42CD-B32D-41CD5E22A50C}" destId="{67A26F22-B8E7-4DEB-8D46-4AD01AC7FB9D}" srcOrd="0" destOrd="1" presId="urn:microsoft.com/office/officeart/2018/2/layout/IconLabelDescriptionList"/>
    <dgm:cxn modelId="{7B11CAE7-2D3A-4D9F-BAB3-2B8CC9BB358D}" type="presOf" srcId="{FBAF8693-CDF6-4556-A1A9-A7D19A7FF726}" destId="{5F851EB1-8E47-4496-BF9D-44E0FB8E84BE}" srcOrd="0" destOrd="0" presId="urn:microsoft.com/office/officeart/2018/2/layout/IconLabelDescriptionList"/>
    <dgm:cxn modelId="{AD1E92F4-7DB8-45B1-A2F2-CF616F707B04}" type="presOf" srcId="{91785192-664E-457B-9327-7159A865EB88}" destId="{39A97B7D-0E51-4E30-95FD-EA08592CA514}" srcOrd="0" destOrd="3" presId="urn:microsoft.com/office/officeart/2018/2/layout/IconLabelDescriptionList"/>
    <dgm:cxn modelId="{367674CA-9D47-4F77-AED9-BB8120539EA3}" type="presParOf" srcId="{3D5801E1-875E-422D-9909-67E152708959}" destId="{D8975772-B128-4963-AC55-0E2703184E09}" srcOrd="0" destOrd="0" presId="urn:microsoft.com/office/officeart/2018/2/layout/IconLabelDescriptionList"/>
    <dgm:cxn modelId="{CD38AE13-2219-40A9-813B-D844E144F0A7}" type="presParOf" srcId="{D8975772-B128-4963-AC55-0E2703184E09}" destId="{8D4868F3-C328-4B69-AF3A-32357D0B4801}" srcOrd="0" destOrd="0" presId="urn:microsoft.com/office/officeart/2018/2/layout/IconLabelDescriptionList"/>
    <dgm:cxn modelId="{701DE0E8-839B-48C0-8624-FE76E5C343E7}" type="presParOf" srcId="{D8975772-B128-4963-AC55-0E2703184E09}" destId="{E7F33487-4450-4C8D-B21D-574E4C8158FF}" srcOrd="1" destOrd="0" presId="urn:microsoft.com/office/officeart/2018/2/layout/IconLabelDescriptionList"/>
    <dgm:cxn modelId="{B8D485E2-A715-4BCC-BE9D-77629E8A3E5B}" type="presParOf" srcId="{D8975772-B128-4963-AC55-0E2703184E09}" destId="{5F851EB1-8E47-4496-BF9D-44E0FB8E84BE}" srcOrd="2" destOrd="0" presId="urn:microsoft.com/office/officeart/2018/2/layout/IconLabelDescriptionList"/>
    <dgm:cxn modelId="{F1789967-BAAD-4FC1-BD5E-FF607493BFB6}" type="presParOf" srcId="{D8975772-B128-4963-AC55-0E2703184E09}" destId="{4158BF33-7A25-4113-A02D-661E77EA7E5E}" srcOrd="3" destOrd="0" presId="urn:microsoft.com/office/officeart/2018/2/layout/IconLabelDescriptionList"/>
    <dgm:cxn modelId="{93BF2634-F0CF-489B-B49B-E3FA7A9CF417}" type="presParOf" srcId="{D8975772-B128-4963-AC55-0E2703184E09}" destId="{39A97B7D-0E51-4E30-95FD-EA08592CA514}" srcOrd="4" destOrd="0" presId="urn:microsoft.com/office/officeart/2018/2/layout/IconLabelDescriptionList"/>
    <dgm:cxn modelId="{DAEC6D1B-A49C-4D51-8E17-CD307256C711}" type="presParOf" srcId="{3D5801E1-875E-422D-9909-67E152708959}" destId="{1623B0AA-F27C-44B5-9615-90FDD1B2C305}" srcOrd="1" destOrd="0" presId="urn:microsoft.com/office/officeart/2018/2/layout/IconLabelDescriptionList"/>
    <dgm:cxn modelId="{837ED431-01DF-4173-9D31-D24322C785FC}" type="presParOf" srcId="{3D5801E1-875E-422D-9909-67E152708959}" destId="{AA8229F1-18DB-4DB5-96A6-0F48C4647CBE}" srcOrd="2" destOrd="0" presId="urn:microsoft.com/office/officeart/2018/2/layout/IconLabelDescriptionList"/>
    <dgm:cxn modelId="{97E1B7E4-4E66-4A15-A98B-1B90614D36AB}" type="presParOf" srcId="{AA8229F1-18DB-4DB5-96A6-0F48C4647CBE}" destId="{4A4C019E-CBBB-4AD8-922B-EB52B048736E}" srcOrd="0" destOrd="0" presId="urn:microsoft.com/office/officeart/2018/2/layout/IconLabelDescriptionList"/>
    <dgm:cxn modelId="{4C12E6AE-10C6-4C12-89F9-EB03A212A6A5}" type="presParOf" srcId="{AA8229F1-18DB-4DB5-96A6-0F48C4647CBE}" destId="{B05DC13A-2D9C-4CE8-8B6C-C33668818D42}" srcOrd="1" destOrd="0" presId="urn:microsoft.com/office/officeart/2018/2/layout/IconLabelDescriptionList"/>
    <dgm:cxn modelId="{F3A04437-B5EA-4ED2-991E-F67DACFCAD41}" type="presParOf" srcId="{AA8229F1-18DB-4DB5-96A6-0F48C4647CBE}" destId="{A83EDC60-40BB-453F-ACAF-D13B3B874A6A}" srcOrd="2" destOrd="0" presId="urn:microsoft.com/office/officeart/2018/2/layout/IconLabelDescriptionList"/>
    <dgm:cxn modelId="{013BF914-A82D-4144-931E-E16432A8E896}" type="presParOf" srcId="{AA8229F1-18DB-4DB5-96A6-0F48C4647CBE}" destId="{6AC25DE8-D3CC-4FBC-93F7-5E5492F14BEB}" srcOrd="3" destOrd="0" presId="urn:microsoft.com/office/officeart/2018/2/layout/IconLabelDescriptionList"/>
    <dgm:cxn modelId="{1FC6FB2B-8F19-4DB6-8564-9479DC8B86AC}" type="presParOf" srcId="{AA8229F1-18DB-4DB5-96A6-0F48C4647CBE}" destId="{67A26F22-B8E7-4DEB-8D46-4AD01AC7FB9D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49ACF6-4968-49C6-BE6E-40EB6BF4CF31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73AF0074-936E-4937-A766-BF6C40806DDF}">
      <dgm:prSet/>
      <dgm:spPr/>
      <dgm:t>
        <a:bodyPr/>
        <a:lstStyle/>
        <a:p>
          <a:r>
            <a:rPr lang="en-US"/>
            <a:t>Research Data</a:t>
          </a:r>
        </a:p>
      </dgm:t>
    </dgm:pt>
    <dgm:pt modelId="{F4D5EC43-D1A1-4E6B-8549-CB200A42ED1F}" type="parTrans" cxnId="{52823060-DE14-4765-8247-33D0E55CA760}">
      <dgm:prSet/>
      <dgm:spPr/>
      <dgm:t>
        <a:bodyPr/>
        <a:lstStyle/>
        <a:p>
          <a:endParaRPr lang="en-US"/>
        </a:p>
      </dgm:t>
    </dgm:pt>
    <dgm:pt modelId="{50986276-8BCA-49F3-88DA-809E92E2CABB}" type="sibTrans" cxnId="{52823060-DE14-4765-8247-33D0E55CA760}">
      <dgm:prSet/>
      <dgm:spPr/>
      <dgm:t>
        <a:bodyPr/>
        <a:lstStyle/>
        <a:p>
          <a:endParaRPr lang="en-US"/>
        </a:p>
      </dgm:t>
    </dgm:pt>
    <dgm:pt modelId="{D272EC87-98FF-419B-8791-A5D7C8E54C1E}">
      <dgm:prSet/>
      <dgm:spPr/>
      <dgm:t>
        <a:bodyPr/>
        <a:lstStyle/>
        <a:p>
          <a:r>
            <a:rPr lang="en-US"/>
            <a:t>Private Data</a:t>
          </a:r>
        </a:p>
      </dgm:t>
    </dgm:pt>
    <dgm:pt modelId="{7598BDDA-7D8D-4E80-8AC0-C2AD7B3F1B7A}" type="parTrans" cxnId="{343BFEA5-6A0C-4278-A1ED-4077C7291570}">
      <dgm:prSet/>
      <dgm:spPr/>
      <dgm:t>
        <a:bodyPr/>
        <a:lstStyle/>
        <a:p>
          <a:endParaRPr lang="en-US"/>
        </a:p>
      </dgm:t>
    </dgm:pt>
    <dgm:pt modelId="{576AD109-3591-4C1B-8895-E809828EB81E}" type="sibTrans" cxnId="{343BFEA5-6A0C-4278-A1ED-4077C7291570}">
      <dgm:prSet/>
      <dgm:spPr/>
      <dgm:t>
        <a:bodyPr/>
        <a:lstStyle/>
        <a:p>
          <a:endParaRPr lang="en-US"/>
        </a:p>
      </dgm:t>
    </dgm:pt>
    <dgm:pt modelId="{27434E04-E881-4F83-B38D-C0E56F980095}" type="pres">
      <dgm:prSet presAssocID="{9549ACF6-4968-49C6-BE6E-40EB6BF4CF31}" presName="root" presStyleCnt="0">
        <dgm:presLayoutVars>
          <dgm:dir/>
          <dgm:resizeHandles val="exact"/>
        </dgm:presLayoutVars>
      </dgm:prSet>
      <dgm:spPr/>
    </dgm:pt>
    <dgm:pt modelId="{98165482-F27A-4B41-9072-25B76EE8123C}" type="pres">
      <dgm:prSet presAssocID="{73AF0074-936E-4937-A766-BF6C40806DDF}" presName="compNode" presStyleCnt="0"/>
      <dgm:spPr/>
    </dgm:pt>
    <dgm:pt modelId="{E29BDAA7-3BCA-4308-9A54-10EC89BC2270}" type="pres">
      <dgm:prSet presAssocID="{73AF0074-936E-4937-A766-BF6C40806DD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E0618F6F-44AD-40D9-9879-01442FA87216}" type="pres">
      <dgm:prSet presAssocID="{73AF0074-936E-4937-A766-BF6C40806DDF}" presName="spaceRect" presStyleCnt="0"/>
      <dgm:spPr/>
    </dgm:pt>
    <dgm:pt modelId="{C9E37B09-2A05-4596-99BD-5FBCB298AF9D}" type="pres">
      <dgm:prSet presAssocID="{73AF0074-936E-4937-A766-BF6C40806DDF}" presName="textRect" presStyleLbl="revTx" presStyleIdx="0" presStyleCnt="2">
        <dgm:presLayoutVars>
          <dgm:chMax val="1"/>
          <dgm:chPref val="1"/>
        </dgm:presLayoutVars>
      </dgm:prSet>
      <dgm:spPr/>
    </dgm:pt>
    <dgm:pt modelId="{D1A033F3-A9C7-421D-A0EB-83DA7CF7EC9E}" type="pres">
      <dgm:prSet presAssocID="{50986276-8BCA-49F3-88DA-809E92E2CABB}" presName="sibTrans" presStyleCnt="0"/>
      <dgm:spPr/>
    </dgm:pt>
    <dgm:pt modelId="{71AF6A9E-2E34-49A8-BBDE-A39AB8A24DD8}" type="pres">
      <dgm:prSet presAssocID="{D272EC87-98FF-419B-8791-A5D7C8E54C1E}" presName="compNode" presStyleCnt="0"/>
      <dgm:spPr/>
    </dgm:pt>
    <dgm:pt modelId="{8F540584-B94A-481D-8787-0F50FFCB3515}" type="pres">
      <dgm:prSet presAssocID="{D272EC87-98FF-419B-8791-A5D7C8E54C1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B6A77041-66C7-47C5-9922-45066F2300B2}" type="pres">
      <dgm:prSet presAssocID="{D272EC87-98FF-419B-8791-A5D7C8E54C1E}" presName="spaceRect" presStyleCnt="0"/>
      <dgm:spPr/>
    </dgm:pt>
    <dgm:pt modelId="{08B087F7-A6E8-4B54-B8B2-1C77419DE5C3}" type="pres">
      <dgm:prSet presAssocID="{D272EC87-98FF-419B-8791-A5D7C8E54C1E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3D293100-AA73-4001-979A-EF1F4FDB76E6}" type="presOf" srcId="{D272EC87-98FF-419B-8791-A5D7C8E54C1E}" destId="{08B087F7-A6E8-4B54-B8B2-1C77419DE5C3}" srcOrd="0" destOrd="0" presId="urn:microsoft.com/office/officeart/2018/2/layout/IconLabelList"/>
    <dgm:cxn modelId="{9979020B-CF9B-4A44-8F68-ECD535A9A6FA}" type="presOf" srcId="{73AF0074-936E-4937-A766-BF6C40806DDF}" destId="{C9E37B09-2A05-4596-99BD-5FBCB298AF9D}" srcOrd="0" destOrd="0" presId="urn:microsoft.com/office/officeart/2018/2/layout/IconLabelList"/>
    <dgm:cxn modelId="{52823060-DE14-4765-8247-33D0E55CA760}" srcId="{9549ACF6-4968-49C6-BE6E-40EB6BF4CF31}" destId="{73AF0074-936E-4937-A766-BF6C40806DDF}" srcOrd="0" destOrd="0" parTransId="{F4D5EC43-D1A1-4E6B-8549-CB200A42ED1F}" sibTransId="{50986276-8BCA-49F3-88DA-809E92E2CABB}"/>
    <dgm:cxn modelId="{B1CD377B-F2BC-4ECB-9079-BA4A493E8312}" type="presOf" srcId="{9549ACF6-4968-49C6-BE6E-40EB6BF4CF31}" destId="{27434E04-E881-4F83-B38D-C0E56F980095}" srcOrd="0" destOrd="0" presId="urn:microsoft.com/office/officeart/2018/2/layout/IconLabelList"/>
    <dgm:cxn modelId="{343BFEA5-6A0C-4278-A1ED-4077C7291570}" srcId="{9549ACF6-4968-49C6-BE6E-40EB6BF4CF31}" destId="{D272EC87-98FF-419B-8791-A5D7C8E54C1E}" srcOrd="1" destOrd="0" parTransId="{7598BDDA-7D8D-4E80-8AC0-C2AD7B3F1B7A}" sibTransId="{576AD109-3591-4C1B-8895-E809828EB81E}"/>
    <dgm:cxn modelId="{A2336ADF-9778-4951-91E4-F895FE8A7C67}" type="presParOf" srcId="{27434E04-E881-4F83-B38D-C0E56F980095}" destId="{98165482-F27A-4B41-9072-25B76EE8123C}" srcOrd="0" destOrd="0" presId="urn:microsoft.com/office/officeart/2018/2/layout/IconLabelList"/>
    <dgm:cxn modelId="{71E13A78-5AD4-462F-8FCB-B2C0D4786A50}" type="presParOf" srcId="{98165482-F27A-4B41-9072-25B76EE8123C}" destId="{E29BDAA7-3BCA-4308-9A54-10EC89BC2270}" srcOrd="0" destOrd="0" presId="urn:microsoft.com/office/officeart/2018/2/layout/IconLabelList"/>
    <dgm:cxn modelId="{98896CBD-E0A7-4EC3-A7A4-5A9B959551E6}" type="presParOf" srcId="{98165482-F27A-4B41-9072-25B76EE8123C}" destId="{E0618F6F-44AD-40D9-9879-01442FA87216}" srcOrd="1" destOrd="0" presId="urn:microsoft.com/office/officeart/2018/2/layout/IconLabelList"/>
    <dgm:cxn modelId="{F87FA15C-1A30-4126-AE83-B387C35DBEF3}" type="presParOf" srcId="{98165482-F27A-4B41-9072-25B76EE8123C}" destId="{C9E37B09-2A05-4596-99BD-5FBCB298AF9D}" srcOrd="2" destOrd="0" presId="urn:microsoft.com/office/officeart/2018/2/layout/IconLabelList"/>
    <dgm:cxn modelId="{2B690027-3FB9-4B67-B403-D75AB0411885}" type="presParOf" srcId="{27434E04-E881-4F83-B38D-C0E56F980095}" destId="{D1A033F3-A9C7-421D-A0EB-83DA7CF7EC9E}" srcOrd="1" destOrd="0" presId="urn:microsoft.com/office/officeart/2018/2/layout/IconLabelList"/>
    <dgm:cxn modelId="{54FBBBA4-53F0-46A9-BADE-4D83BFE9CAAB}" type="presParOf" srcId="{27434E04-E881-4F83-B38D-C0E56F980095}" destId="{71AF6A9E-2E34-49A8-BBDE-A39AB8A24DD8}" srcOrd="2" destOrd="0" presId="urn:microsoft.com/office/officeart/2018/2/layout/IconLabelList"/>
    <dgm:cxn modelId="{EE0ED367-59DE-4466-B7AA-3CBB7BA1EA3E}" type="presParOf" srcId="{71AF6A9E-2E34-49A8-BBDE-A39AB8A24DD8}" destId="{8F540584-B94A-481D-8787-0F50FFCB3515}" srcOrd="0" destOrd="0" presId="urn:microsoft.com/office/officeart/2018/2/layout/IconLabelList"/>
    <dgm:cxn modelId="{A2B3A995-C6F6-4F6A-A19C-909C5DFD4C25}" type="presParOf" srcId="{71AF6A9E-2E34-49A8-BBDE-A39AB8A24DD8}" destId="{B6A77041-66C7-47C5-9922-45066F2300B2}" srcOrd="1" destOrd="0" presId="urn:microsoft.com/office/officeart/2018/2/layout/IconLabelList"/>
    <dgm:cxn modelId="{5B085136-F083-4900-95A4-EDAEEEB9ECF9}" type="presParOf" srcId="{71AF6A9E-2E34-49A8-BBDE-A39AB8A24DD8}" destId="{08B087F7-A6E8-4B54-B8B2-1C77419DE5C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C64E4B9-4D77-45DA-8BAF-12C10920D5EE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59B1BD23-A04E-4D69-8921-EC7A075F4C9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About 9,000 Engineering Ethernet devices</a:t>
          </a:r>
        </a:p>
      </dgm:t>
    </dgm:pt>
    <dgm:pt modelId="{F4AAB4D8-0C93-4045-AD7D-6E7EDBEB8DFB}" type="parTrans" cxnId="{9FDB7588-220D-4DC4-9C17-9F8C061C5280}">
      <dgm:prSet/>
      <dgm:spPr/>
      <dgm:t>
        <a:bodyPr/>
        <a:lstStyle/>
        <a:p>
          <a:endParaRPr lang="en-US"/>
        </a:p>
      </dgm:t>
    </dgm:pt>
    <dgm:pt modelId="{24E2C247-C50C-4B5A-8713-ACB3920DEF39}" type="sibTrans" cxnId="{9FDB7588-220D-4DC4-9C17-9F8C061C5280}">
      <dgm:prSet/>
      <dgm:spPr/>
      <dgm:t>
        <a:bodyPr/>
        <a:lstStyle/>
        <a:p>
          <a:endParaRPr lang="en-US"/>
        </a:p>
      </dgm:t>
    </dgm:pt>
    <dgm:pt modelId="{56DB0098-21FE-44FF-B711-4B01C8BF1C4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Desktops, laptops, servers, IoT, switches, classroom technologies</a:t>
          </a:r>
        </a:p>
      </dgm:t>
    </dgm:pt>
    <dgm:pt modelId="{36FCEF50-43A9-4ABC-998C-67EA546FF45B}" type="parTrans" cxnId="{D8FCA6C1-4527-445E-AE55-BDA2004DC147}">
      <dgm:prSet/>
      <dgm:spPr/>
      <dgm:t>
        <a:bodyPr/>
        <a:lstStyle/>
        <a:p>
          <a:endParaRPr lang="en-US"/>
        </a:p>
      </dgm:t>
    </dgm:pt>
    <dgm:pt modelId="{FB60C4F7-1A9E-4FAC-B009-19123386BD5B}" type="sibTrans" cxnId="{D8FCA6C1-4527-445E-AE55-BDA2004DC147}">
      <dgm:prSet/>
      <dgm:spPr/>
      <dgm:t>
        <a:bodyPr/>
        <a:lstStyle/>
        <a:p>
          <a:endParaRPr lang="en-US"/>
        </a:p>
      </dgm:t>
    </dgm:pt>
    <dgm:pt modelId="{870E138D-50AD-4FA2-9849-A631EDABD51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20,000 </a:t>
          </a:r>
          <a:r>
            <a:rPr lang="en-US" dirty="0" err="1"/>
            <a:t>Wifi</a:t>
          </a:r>
          <a:r>
            <a:rPr lang="en-US" dirty="0"/>
            <a:t> Devices</a:t>
          </a:r>
        </a:p>
      </dgm:t>
    </dgm:pt>
    <dgm:pt modelId="{85FDC2B7-5B60-4439-99E6-895C7B9C2330}" type="parTrans" cxnId="{89984087-414D-4C93-9390-A1B8E1BFE616}">
      <dgm:prSet/>
      <dgm:spPr/>
      <dgm:t>
        <a:bodyPr/>
        <a:lstStyle/>
        <a:p>
          <a:endParaRPr lang="en-US"/>
        </a:p>
      </dgm:t>
    </dgm:pt>
    <dgm:pt modelId="{F8B25884-BAA0-445F-B77C-67C4701FA4CC}" type="sibTrans" cxnId="{89984087-414D-4C93-9390-A1B8E1BFE616}">
      <dgm:prSet/>
      <dgm:spPr/>
      <dgm:t>
        <a:bodyPr/>
        <a:lstStyle/>
        <a:p>
          <a:endParaRPr lang="en-US"/>
        </a:p>
      </dgm:t>
    </dgm:pt>
    <dgm:pt modelId="{312CFF00-5D64-42D8-AC5D-D9B30739CD67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11,000 Engineering users</a:t>
          </a:r>
        </a:p>
      </dgm:t>
    </dgm:pt>
    <dgm:pt modelId="{1009E989-69A0-497A-A473-23E727C335E0}" type="parTrans" cxnId="{3DF6E37C-A8E0-4293-A2AC-5B29BFE6CABF}">
      <dgm:prSet/>
      <dgm:spPr/>
      <dgm:t>
        <a:bodyPr/>
        <a:lstStyle/>
        <a:p>
          <a:endParaRPr lang="en-US"/>
        </a:p>
      </dgm:t>
    </dgm:pt>
    <dgm:pt modelId="{183EF048-EB70-468E-917F-CDD5D02915CC}" type="sibTrans" cxnId="{3DF6E37C-A8E0-4293-A2AC-5B29BFE6CABF}">
      <dgm:prSet/>
      <dgm:spPr/>
      <dgm:t>
        <a:bodyPr/>
        <a:lstStyle/>
        <a:p>
          <a:endParaRPr lang="en-US"/>
        </a:p>
      </dgm:t>
    </dgm:pt>
    <dgm:pt modelId="{5DDC7C6C-E19B-0F4C-ACDC-75C7A60EA00E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11,000 Home users</a:t>
          </a:r>
        </a:p>
      </dgm:t>
    </dgm:pt>
    <dgm:pt modelId="{8A7DA9B9-9AAF-6845-AA8A-01F5BCEE9F95}" type="parTrans" cxnId="{76BB5A36-F0E5-3841-8872-409B68DFA843}">
      <dgm:prSet/>
      <dgm:spPr/>
      <dgm:t>
        <a:bodyPr/>
        <a:lstStyle/>
        <a:p>
          <a:endParaRPr lang="en-US"/>
        </a:p>
      </dgm:t>
    </dgm:pt>
    <dgm:pt modelId="{9F5C817B-E507-7B4C-8756-037616EC30C5}" type="sibTrans" cxnId="{76BB5A36-F0E5-3841-8872-409B68DFA843}">
      <dgm:prSet/>
      <dgm:spPr/>
      <dgm:t>
        <a:bodyPr/>
        <a:lstStyle/>
        <a:p>
          <a:endParaRPr lang="en-US"/>
        </a:p>
      </dgm:t>
    </dgm:pt>
    <dgm:pt modelId="{C075244F-A828-44B2-A0CF-7776FDB81B45}" type="pres">
      <dgm:prSet presAssocID="{6C64E4B9-4D77-45DA-8BAF-12C10920D5EE}" presName="root" presStyleCnt="0">
        <dgm:presLayoutVars>
          <dgm:dir/>
          <dgm:resizeHandles val="exact"/>
        </dgm:presLayoutVars>
      </dgm:prSet>
      <dgm:spPr/>
    </dgm:pt>
    <dgm:pt modelId="{DA97F486-8037-4F54-AB65-DD345D250141}" type="pres">
      <dgm:prSet presAssocID="{59B1BD23-A04E-4D69-8921-EC7A075F4C9B}" presName="compNode" presStyleCnt="0"/>
      <dgm:spPr/>
    </dgm:pt>
    <dgm:pt modelId="{5E86556A-3D87-4AB1-B03C-E43EDC15E7BB}" type="pres">
      <dgm:prSet presAssocID="{59B1BD23-A04E-4D69-8921-EC7A075F4C9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13781F22-B226-4C96-A8DC-CD8438DE781A}" type="pres">
      <dgm:prSet presAssocID="{59B1BD23-A04E-4D69-8921-EC7A075F4C9B}" presName="iconSpace" presStyleCnt="0"/>
      <dgm:spPr/>
    </dgm:pt>
    <dgm:pt modelId="{DCAD51BC-406F-4B55-B65F-77347F73BEF8}" type="pres">
      <dgm:prSet presAssocID="{59B1BD23-A04E-4D69-8921-EC7A075F4C9B}" presName="parTx" presStyleLbl="revTx" presStyleIdx="0" presStyleCnt="8">
        <dgm:presLayoutVars>
          <dgm:chMax val="0"/>
          <dgm:chPref val="0"/>
        </dgm:presLayoutVars>
      </dgm:prSet>
      <dgm:spPr/>
    </dgm:pt>
    <dgm:pt modelId="{44B118BC-E834-409B-9721-AE6887978EE6}" type="pres">
      <dgm:prSet presAssocID="{59B1BD23-A04E-4D69-8921-EC7A075F4C9B}" presName="txSpace" presStyleCnt="0"/>
      <dgm:spPr/>
    </dgm:pt>
    <dgm:pt modelId="{A4E9ABED-8840-4D85-B58D-4EE4F1068B8F}" type="pres">
      <dgm:prSet presAssocID="{59B1BD23-A04E-4D69-8921-EC7A075F4C9B}" presName="desTx" presStyleLbl="revTx" presStyleIdx="1" presStyleCnt="8">
        <dgm:presLayoutVars/>
      </dgm:prSet>
      <dgm:spPr/>
    </dgm:pt>
    <dgm:pt modelId="{56CFCAFD-E62C-43BC-B683-7E542B6E4FC4}" type="pres">
      <dgm:prSet presAssocID="{24E2C247-C50C-4B5A-8713-ACB3920DEF39}" presName="sibTrans" presStyleCnt="0"/>
      <dgm:spPr/>
    </dgm:pt>
    <dgm:pt modelId="{C1640773-FD4B-4C12-BEB7-255AD7E5DECE}" type="pres">
      <dgm:prSet presAssocID="{870E138D-50AD-4FA2-9849-A631EDABD51D}" presName="compNode" presStyleCnt="0"/>
      <dgm:spPr/>
    </dgm:pt>
    <dgm:pt modelId="{340D1BAE-42C1-4731-8B7E-EA87451F6BAF}" type="pres">
      <dgm:prSet presAssocID="{870E138D-50AD-4FA2-9849-A631EDABD51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-Fi"/>
        </a:ext>
      </dgm:extLst>
    </dgm:pt>
    <dgm:pt modelId="{5DF88DC8-295D-4351-893D-E8D633271927}" type="pres">
      <dgm:prSet presAssocID="{870E138D-50AD-4FA2-9849-A631EDABD51D}" presName="iconSpace" presStyleCnt="0"/>
      <dgm:spPr/>
    </dgm:pt>
    <dgm:pt modelId="{6D4891E2-D6E1-4947-B812-575E19B508C0}" type="pres">
      <dgm:prSet presAssocID="{870E138D-50AD-4FA2-9849-A631EDABD51D}" presName="parTx" presStyleLbl="revTx" presStyleIdx="2" presStyleCnt="8">
        <dgm:presLayoutVars>
          <dgm:chMax val="0"/>
          <dgm:chPref val="0"/>
        </dgm:presLayoutVars>
      </dgm:prSet>
      <dgm:spPr/>
    </dgm:pt>
    <dgm:pt modelId="{D3D1DF4C-705D-4EFF-B3DE-289254BFD58D}" type="pres">
      <dgm:prSet presAssocID="{870E138D-50AD-4FA2-9849-A631EDABD51D}" presName="txSpace" presStyleCnt="0"/>
      <dgm:spPr/>
    </dgm:pt>
    <dgm:pt modelId="{05E6A5C9-E8C9-4F34-992F-1C32EB28849E}" type="pres">
      <dgm:prSet presAssocID="{870E138D-50AD-4FA2-9849-A631EDABD51D}" presName="desTx" presStyleLbl="revTx" presStyleIdx="3" presStyleCnt="8">
        <dgm:presLayoutVars/>
      </dgm:prSet>
      <dgm:spPr/>
    </dgm:pt>
    <dgm:pt modelId="{E3FC835A-EF1A-4243-B111-39A5DE2388A3}" type="pres">
      <dgm:prSet presAssocID="{F8B25884-BAA0-445F-B77C-67C4701FA4CC}" presName="sibTrans" presStyleCnt="0"/>
      <dgm:spPr/>
    </dgm:pt>
    <dgm:pt modelId="{15B5DE49-2FDD-4166-BB9B-618023E41186}" type="pres">
      <dgm:prSet presAssocID="{312CFF00-5D64-42D8-AC5D-D9B30739CD67}" presName="compNode" presStyleCnt="0"/>
      <dgm:spPr/>
    </dgm:pt>
    <dgm:pt modelId="{B90D3195-4ADA-45DF-BE8F-57D595DAEC74}" type="pres">
      <dgm:prSet presAssocID="{312CFF00-5D64-42D8-AC5D-D9B30739CD6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778834DE-F7CA-4B62-ABCF-6A43BC772951}" type="pres">
      <dgm:prSet presAssocID="{312CFF00-5D64-42D8-AC5D-D9B30739CD67}" presName="iconSpace" presStyleCnt="0"/>
      <dgm:spPr/>
    </dgm:pt>
    <dgm:pt modelId="{020DC790-24A0-4D3D-8103-04901B41CF13}" type="pres">
      <dgm:prSet presAssocID="{312CFF00-5D64-42D8-AC5D-D9B30739CD67}" presName="parTx" presStyleLbl="revTx" presStyleIdx="4" presStyleCnt="8">
        <dgm:presLayoutVars>
          <dgm:chMax val="0"/>
          <dgm:chPref val="0"/>
        </dgm:presLayoutVars>
      </dgm:prSet>
      <dgm:spPr/>
    </dgm:pt>
    <dgm:pt modelId="{490BFE0D-42D9-4AF0-B3B3-1CEF5803321F}" type="pres">
      <dgm:prSet presAssocID="{312CFF00-5D64-42D8-AC5D-D9B30739CD67}" presName="txSpace" presStyleCnt="0"/>
      <dgm:spPr/>
    </dgm:pt>
    <dgm:pt modelId="{2D7C991D-7D98-477C-A070-73410A2477C4}" type="pres">
      <dgm:prSet presAssocID="{312CFF00-5D64-42D8-AC5D-D9B30739CD67}" presName="desTx" presStyleLbl="revTx" presStyleIdx="5" presStyleCnt="8">
        <dgm:presLayoutVars/>
      </dgm:prSet>
      <dgm:spPr/>
    </dgm:pt>
    <dgm:pt modelId="{F70F471B-C17B-9B4A-8998-1B10A56159C4}" type="pres">
      <dgm:prSet presAssocID="{183EF048-EB70-468E-917F-CDD5D02915CC}" presName="sibTrans" presStyleCnt="0"/>
      <dgm:spPr/>
    </dgm:pt>
    <dgm:pt modelId="{2863CB9B-FFAF-B848-A47F-21DF99651036}" type="pres">
      <dgm:prSet presAssocID="{5DDC7C6C-E19B-0F4C-ACDC-75C7A60EA00E}" presName="compNode" presStyleCnt="0"/>
      <dgm:spPr/>
    </dgm:pt>
    <dgm:pt modelId="{21452B83-662E-D244-B692-A9E18C9CEF23}" type="pres">
      <dgm:prSet presAssocID="{5DDC7C6C-E19B-0F4C-ACDC-75C7A60EA00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use with solid fill"/>
        </a:ext>
      </dgm:extLst>
    </dgm:pt>
    <dgm:pt modelId="{DD2CB5D4-26E1-BE43-A4EA-C49F2BD1940A}" type="pres">
      <dgm:prSet presAssocID="{5DDC7C6C-E19B-0F4C-ACDC-75C7A60EA00E}" presName="iconSpace" presStyleCnt="0"/>
      <dgm:spPr/>
    </dgm:pt>
    <dgm:pt modelId="{D0D61E35-640D-FC4B-9789-A6F52AA00168}" type="pres">
      <dgm:prSet presAssocID="{5DDC7C6C-E19B-0F4C-ACDC-75C7A60EA00E}" presName="parTx" presStyleLbl="revTx" presStyleIdx="6" presStyleCnt="8">
        <dgm:presLayoutVars>
          <dgm:chMax val="0"/>
          <dgm:chPref val="0"/>
        </dgm:presLayoutVars>
      </dgm:prSet>
      <dgm:spPr/>
    </dgm:pt>
    <dgm:pt modelId="{B01347A6-80E5-CC48-89F9-F76CF613D5FF}" type="pres">
      <dgm:prSet presAssocID="{5DDC7C6C-E19B-0F4C-ACDC-75C7A60EA00E}" presName="txSpace" presStyleCnt="0"/>
      <dgm:spPr/>
    </dgm:pt>
    <dgm:pt modelId="{441B6DA6-FD3A-F94B-B1E1-BA79ADA6CC51}" type="pres">
      <dgm:prSet presAssocID="{5DDC7C6C-E19B-0F4C-ACDC-75C7A60EA00E}" presName="desTx" presStyleLbl="revTx" presStyleIdx="7" presStyleCnt="8">
        <dgm:presLayoutVars/>
      </dgm:prSet>
      <dgm:spPr/>
    </dgm:pt>
  </dgm:ptLst>
  <dgm:cxnLst>
    <dgm:cxn modelId="{81C83B1C-B515-423C-A887-FF34EB48F0AB}" type="presOf" srcId="{6C64E4B9-4D77-45DA-8BAF-12C10920D5EE}" destId="{C075244F-A828-44B2-A0CF-7776FDB81B45}" srcOrd="0" destOrd="0" presId="urn:microsoft.com/office/officeart/2018/2/layout/IconLabelDescriptionList"/>
    <dgm:cxn modelId="{76BB5A36-F0E5-3841-8872-409B68DFA843}" srcId="{6C64E4B9-4D77-45DA-8BAF-12C10920D5EE}" destId="{5DDC7C6C-E19B-0F4C-ACDC-75C7A60EA00E}" srcOrd="3" destOrd="0" parTransId="{8A7DA9B9-9AAF-6845-AA8A-01F5BCEE9F95}" sibTransId="{9F5C817B-E507-7B4C-8756-037616EC30C5}"/>
    <dgm:cxn modelId="{AC713C67-CD41-43F6-82CD-5E7048A7FA68}" type="presOf" srcId="{870E138D-50AD-4FA2-9849-A631EDABD51D}" destId="{6D4891E2-D6E1-4947-B812-575E19B508C0}" srcOrd="0" destOrd="0" presId="urn:microsoft.com/office/officeart/2018/2/layout/IconLabelDescriptionList"/>
    <dgm:cxn modelId="{3DF6E37C-A8E0-4293-A2AC-5B29BFE6CABF}" srcId="{6C64E4B9-4D77-45DA-8BAF-12C10920D5EE}" destId="{312CFF00-5D64-42D8-AC5D-D9B30739CD67}" srcOrd="2" destOrd="0" parTransId="{1009E989-69A0-497A-A473-23E727C335E0}" sibTransId="{183EF048-EB70-468E-917F-CDD5D02915CC}"/>
    <dgm:cxn modelId="{89984087-414D-4C93-9390-A1B8E1BFE616}" srcId="{6C64E4B9-4D77-45DA-8BAF-12C10920D5EE}" destId="{870E138D-50AD-4FA2-9849-A631EDABD51D}" srcOrd="1" destOrd="0" parTransId="{85FDC2B7-5B60-4439-99E6-895C7B9C2330}" sibTransId="{F8B25884-BAA0-445F-B77C-67C4701FA4CC}"/>
    <dgm:cxn modelId="{9FDB7588-220D-4DC4-9C17-9F8C061C5280}" srcId="{6C64E4B9-4D77-45DA-8BAF-12C10920D5EE}" destId="{59B1BD23-A04E-4D69-8921-EC7A075F4C9B}" srcOrd="0" destOrd="0" parTransId="{F4AAB4D8-0C93-4045-AD7D-6E7EDBEB8DFB}" sibTransId="{24E2C247-C50C-4B5A-8713-ACB3920DEF39}"/>
    <dgm:cxn modelId="{0D12C694-8381-4900-95FE-AA870219BA94}" type="presOf" srcId="{312CFF00-5D64-42D8-AC5D-D9B30739CD67}" destId="{020DC790-24A0-4D3D-8103-04901B41CF13}" srcOrd="0" destOrd="0" presId="urn:microsoft.com/office/officeart/2018/2/layout/IconLabelDescriptionList"/>
    <dgm:cxn modelId="{59C203B4-A9B8-DD43-812A-285D5D549C8B}" type="presOf" srcId="{5DDC7C6C-E19B-0F4C-ACDC-75C7A60EA00E}" destId="{D0D61E35-640D-FC4B-9789-A6F52AA00168}" srcOrd="0" destOrd="0" presId="urn:microsoft.com/office/officeart/2018/2/layout/IconLabelDescriptionList"/>
    <dgm:cxn modelId="{857FA2B6-CECF-4B02-B4AF-ACFA20209506}" type="presOf" srcId="{56DB0098-21FE-44FF-B711-4B01C8BF1C4F}" destId="{A4E9ABED-8840-4D85-B58D-4EE4F1068B8F}" srcOrd="0" destOrd="0" presId="urn:microsoft.com/office/officeart/2018/2/layout/IconLabelDescriptionList"/>
    <dgm:cxn modelId="{D8FCA6C1-4527-445E-AE55-BDA2004DC147}" srcId="{59B1BD23-A04E-4D69-8921-EC7A075F4C9B}" destId="{56DB0098-21FE-44FF-B711-4B01C8BF1C4F}" srcOrd="0" destOrd="0" parTransId="{36FCEF50-43A9-4ABC-998C-67EA546FF45B}" sibTransId="{FB60C4F7-1A9E-4FAC-B009-19123386BD5B}"/>
    <dgm:cxn modelId="{9123D5E9-6FD1-4BDE-8E96-3F63BC89EC35}" type="presOf" srcId="{59B1BD23-A04E-4D69-8921-EC7A075F4C9B}" destId="{DCAD51BC-406F-4B55-B65F-77347F73BEF8}" srcOrd="0" destOrd="0" presId="urn:microsoft.com/office/officeart/2018/2/layout/IconLabelDescriptionList"/>
    <dgm:cxn modelId="{A06E1BB9-7B81-4F5C-9CB8-4E6DF32EC773}" type="presParOf" srcId="{C075244F-A828-44B2-A0CF-7776FDB81B45}" destId="{DA97F486-8037-4F54-AB65-DD345D250141}" srcOrd="0" destOrd="0" presId="urn:microsoft.com/office/officeart/2018/2/layout/IconLabelDescriptionList"/>
    <dgm:cxn modelId="{51CCC10E-4554-46BE-AF50-15E4BC4CE0A9}" type="presParOf" srcId="{DA97F486-8037-4F54-AB65-DD345D250141}" destId="{5E86556A-3D87-4AB1-B03C-E43EDC15E7BB}" srcOrd="0" destOrd="0" presId="urn:microsoft.com/office/officeart/2018/2/layout/IconLabelDescriptionList"/>
    <dgm:cxn modelId="{63777684-9AAC-498F-AA41-807571A07580}" type="presParOf" srcId="{DA97F486-8037-4F54-AB65-DD345D250141}" destId="{13781F22-B226-4C96-A8DC-CD8438DE781A}" srcOrd="1" destOrd="0" presId="urn:microsoft.com/office/officeart/2018/2/layout/IconLabelDescriptionList"/>
    <dgm:cxn modelId="{AD9272C9-F206-4A88-8B17-DE7EB9DB0A51}" type="presParOf" srcId="{DA97F486-8037-4F54-AB65-DD345D250141}" destId="{DCAD51BC-406F-4B55-B65F-77347F73BEF8}" srcOrd="2" destOrd="0" presId="urn:microsoft.com/office/officeart/2018/2/layout/IconLabelDescriptionList"/>
    <dgm:cxn modelId="{513C4FEE-83C2-458E-B5CD-DB99E716E3C1}" type="presParOf" srcId="{DA97F486-8037-4F54-AB65-DD345D250141}" destId="{44B118BC-E834-409B-9721-AE6887978EE6}" srcOrd="3" destOrd="0" presId="urn:microsoft.com/office/officeart/2018/2/layout/IconLabelDescriptionList"/>
    <dgm:cxn modelId="{74B9BB73-8C8A-49F5-ACF9-1B0029D58390}" type="presParOf" srcId="{DA97F486-8037-4F54-AB65-DD345D250141}" destId="{A4E9ABED-8840-4D85-B58D-4EE4F1068B8F}" srcOrd="4" destOrd="0" presId="urn:microsoft.com/office/officeart/2018/2/layout/IconLabelDescriptionList"/>
    <dgm:cxn modelId="{32786194-5A84-43D7-8517-3BEAF9C047BD}" type="presParOf" srcId="{C075244F-A828-44B2-A0CF-7776FDB81B45}" destId="{56CFCAFD-E62C-43BC-B683-7E542B6E4FC4}" srcOrd="1" destOrd="0" presId="urn:microsoft.com/office/officeart/2018/2/layout/IconLabelDescriptionList"/>
    <dgm:cxn modelId="{3506CEB1-BF62-4D89-9D2E-35D5FAFAA379}" type="presParOf" srcId="{C075244F-A828-44B2-A0CF-7776FDB81B45}" destId="{C1640773-FD4B-4C12-BEB7-255AD7E5DECE}" srcOrd="2" destOrd="0" presId="urn:microsoft.com/office/officeart/2018/2/layout/IconLabelDescriptionList"/>
    <dgm:cxn modelId="{5172353C-C663-4CBE-9004-2C3B200138CD}" type="presParOf" srcId="{C1640773-FD4B-4C12-BEB7-255AD7E5DECE}" destId="{340D1BAE-42C1-4731-8B7E-EA87451F6BAF}" srcOrd="0" destOrd="0" presId="urn:microsoft.com/office/officeart/2018/2/layout/IconLabelDescriptionList"/>
    <dgm:cxn modelId="{ACDE15C5-28B2-43C1-AD2D-97063D94BCD4}" type="presParOf" srcId="{C1640773-FD4B-4C12-BEB7-255AD7E5DECE}" destId="{5DF88DC8-295D-4351-893D-E8D633271927}" srcOrd="1" destOrd="0" presId="urn:microsoft.com/office/officeart/2018/2/layout/IconLabelDescriptionList"/>
    <dgm:cxn modelId="{910486BE-F083-4677-8323-C514C4359FF9}" type="presParOf" srcId="{C1640773-FD4B-4C12-BEB7-255AD7E5DECE}" destId="{6D4891E2-D6E1-4947-B812-575E19B508C0}" srcOrd="2" destOrd="0" presId="urn:microsoft.com/office/officeart/2018/2/layout/IconLabelDescriptionList"/>
    <dgm:cxn modelId="{3629845C-4FA5-4CC0-A1F7-B7D181CEA0E9}" type="presParOf" srcId="{C1640773-FD4B-4C12-BEB7-255AD7E5DECE}" destId="{D3D1DF4C-705D-4EFF-B3DE-289254BFD58D}" srcOrd="3" destOrd="0" presId="urn:microsoft.com/office/officeart/2018/2/layout/IconLabelDescriptionList"/>
    <dgm:cxn modelId="{89D3CA5C-C2D9-47EC-AD82-E84EF7C190E3}" type="presParOf" srcId="{C1640773-FD4B-4C12-BEB7-255AD7E5DECE}" destId="{05E6A5C9-E8C9-4F34-992F-1C32EB28849E}" srcOrd="4" destOrd="0" presId="urn:microsoft.com/office/officeart/2018/2/layout/IconLabelDescriptionList"/>
    <dgm:cxn modelId="{AE83DA6E-37FE-44ED-BCE0-7AC53412C425}" type="presParOf" srcId="{C075244F-A828-44B2-A0CF-7776FDB81B45}" destId="{E3FC835A-EF1A-4243-B111-39A5DE2388A3}" srcOrd="3" destOrd="0" presId="urn:microsoft.com/office/officeart/2018/2/layout/IconLabelDescriptionList"/>
    <dgm:cxn modelId="{2DA4E4C6-4240-46FC-BD56-04E9EAD24AD3}" type="presParOf" srcId="{C075244F-A828-44B2-A0CF-7776FDB81B45}" destId="{15B5DE49-2FDD-4166-BB9B-618023E41186}" srcOrd="4" destOrd="0" presId="urn:microsoft.com/office/officeart/2018/2/layout/IconLabelDescriptionList"/>
    <dgm:cxn modelId="{65752A82-59EA-4462-9B87-F6760D84337B}" type="presParOf" srcId="{15B5DE49-2FDD-4166-BB9B-618023E41186}" destId="{B90D3195-4ADA-45DF-BE8F-57D595DAEC74}" srcOrd="0" destOrd="0" presId="urn:microsoft.com/office/officeart/2018/2/layout/IconLabelDescriptionList"/>
    <dgm:cxn modelId="{A7A85493-783F-4578-82AE-93CE5FD7014D}" type="presParOf" srcId="{15B5DE49-2FDD-4166-BB9B-618023E41186}" destId="{778834DE-F7CA-4B62-ABCF-6A43BC772951}" srcOrd="1" destOrd="0" presId="urn:microsoft.com/office/officeart/2018/2/layout/IconLabelDescriptionList"/>
    <dgm:cxn modelId="{0690202E-C5C6-4845-A6FE-EB5AC47986FA}" type="presParOf" srcId="{15B5DE49-2FDD-4166-BB9B-618023E41186}" destId="{020DC790-24A0-4D3D-8103-04901B41CF13}" srcOrd="2" destOrd="0" presId="urn:microsoft.com/office/officeart/2018/2/layout/IconLabelDescriptionList"/>
    <dgm:cxn modelId="{82514AC1-D27F-4617-BED8-BD89483EF39F}" type="presParOf" srcId="{15B5DE49-2FDD-4166-BB9B-618023E41186}" destId="{490BFE0D-42D9-4AF0-B3B3-1CEF5803321F}" srcOrd="3" destOrd="0" presId="urn:microsoft.com/office/officeart/2018/2/layout/IconLabelDescriptionList"/>
    <dgm:cxn modelId="{E80A58DE-4A05-4A9A-9860-68D15B9A79C1}" type="presParOf" srcId="{15B5DE49-2FDD-4166-BB9B-618023E41186}" destId="{2D7C991D-7D98-477C-A070-73410A2477C4}" srcOrd="4" destOrd="0" presId="urn:microsoft.com/office/officeart/2018/2/layout/IconLabelDescriptionList"/>
    <dgm:cxn modelId="{BF7AA3DE-209A-E24C-B564-EA7C7D8B052A}" type="presParOf" srcId="{C075244F-A828-44B2-A0CF-7776FDB81B45}" destId="{F70F471B-C17B-9B4A-8998-1B10A56159C4}" srcOrd="5" destOrd="0" presId="urn:microsoft.com/office/officeart/2018/2/layout/IconLabelDescriptionList"/>
    <dgm:cxn modelId="{4C657BC3-DFA2-4B4F-9CF7-C4B12933D3D6}" type="presParOf" srcId="{C075244F-A828-44B2-A0CF-7776FDB81B45}" destId="{2863CB9B-FFAF-B848-A47F-21DF99651036}" srcOrd="6" destOrd="0" presId="urn:microsoft.com/office/officeart/2018/2/layout/IconLabelDescriptionList"/>
    <dgm:cxn modelId="{01BFDDE1-C7D2-2447-9C8C-816B1475516C}" type="presParOf" srcId="{2863CB9B-FFAF-B848-A47F-21DF99651036}" destId="{21452B83-662E-D244-B692-A9E18C9CEF23}" srcOrd="0" destOrd="0" presId="urn:microsoft.com/office/officeart/2018/2/layout/IconLabelDescriptionList"/>
    <dgm:cxn modelId="{96AF842E-EC61-FA44-9143-3B842560ECD5}" type="presParOf" srcId="{2863CB9B-FFAF-B848-A47F-21DF99651036}" destId="{DD2CB5D4-26E1-BE43-A4EA-C49F2BD1940A}" srcOrd="1" destOrd="0" presId="urn:microsoft.com/office/officeart/2018/2/layout/IconLabelDescriptionList"/>
    <dgm:cxn modelId="{653E43FA-60FB-384E-A316-4DE019AD6532}" type="presParOf" srcId="{2863CB9B-FFAF-B848-A47F-21DF99651036}" destId="{D0D61E35-640D-FC4B-9789-A6F52AA00168}" srcOrd="2" destOrd="0" presId="urn:microsoft.com/office/officeart/2018/2/layout/IconLabelDescriptionList"/>
    <dgm:cxn modelId="{1EFB7C88-D396-E14A-8913-3BEF8B05DC3C}" type="presParOf" srcId="{2863CB9B-FFAF-B848-A47F-21DF99651036}" destId="{B01347A6-80E5-CC48-89F9-F76CF613D5FF}" srcOrd="3" destOrd="0" presId="urn:microsoft.com/office/officeart/2018/2/layout/IconLabelDescriptionList"/>
    <dgm:cxn modelId="{ACBD1D21-DA82-7D44-AF90-482CF8AB24F8}" type="presParOf" srcId="{2863CB9B-FFAF-B848-A47F-21DF99651036}" destId="{441B6DA6-FD3A-F94B-B1E1-BA79ADA6CC51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35F5D45-91A5-4615-9061-598640A0697B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F08FA8D-70CD-4314-9BC9-3AA9BB915AA7}">
      <dgm:prSet/>
      <dgm:spPr/>
      <dgm:t>
        <a:bodyPr/>
        <a:lstStyle/>
        <a:p>
          <a:r>
            <a:rPr lang="en-US"/>
            <a:t>State Actors </a:t>
          </a:r>
        </a:p>
      </dgm:t>
    </dgm:pt>
    <dgm:pt modelId="{F6F32F6A-F7F8-420F-A6DE-62DFE7E28056}" type="parTrans" cxnId="{29ED7E1D-2BF3-463B-816F-4826763FE6B8}">
      <dgm:prSet/>
      <dgm:spPr/>
      <dgm:t>
        <a:bodyPr/>
        <a:lstStyle/>
        <a:p>
          <a:endParaRPr lang="en-US"/>
        </a:p>
      </dgm:t>
    </dgm:pt>
    <dgm:pt modelId="{5A123FCA-535F-4812-98C8-C5E270133AA9}" type="sibTrans" cxnId="{29ED7E1D-2BF3-463B-816F-4826763FE6B8}">
      <dgm:prSet/>
      <dgm:spPr/>
      <dgm:t>
        <a:bodyPr/>
        <a:lstStyle/>
        <a:p>
          <a:endParaRPr lang="en-US"/>
        </a:p>
      </dgm:t>
    </dgm:pt>
    <dgm:pt modelId="{FC69EBE2-175A-45F4-9FA7-C071869FCCF0}">
      <dgm:prSet/>
      <dgm:spPr/>
      <dgm:t>
        <a:bodyPr/>
        <a:lstStyle/>
        <a:p>
          <a:r>
            <a:rPr lang="en-US" dirty="0" err="1"/>
            <a:t>eg.</a:t>
          </a:r>
          <a:r>
            <a:rPr lang="en-US" dirty="0"/>
            <a:t> Iran, Russia, China, North Korea, etc. hoping to steal or thwart research</a:t>
          </a:r>
          <a:br>
            <a:rPr lang="en-US" dirty="0"/>
          </a:br>
          <a:endParaRPr lang="en-US" dirty="0"/>
        </a:p>
      </dgm:t>
    </dgm:pt>
    <dgm:pt modelId="{49BD3B59-D640-4FE1-81B2-431D666834D9}" type="parTrans" cxnId="{D1AFF6CB-D5F6-48E6-B900-9EA7D452EA65}">
      <dgm:prSet/>
      <dgm:spPr/>
      <dgm:t>
        <a:bodyPr/>
        <a:lstStyle/>
        <a:p>
          <a:endParaRPr lang="en-US"/>
        </a:p>
      </dgm:t>
    </dgm:pt>
    <dgm:pt modelId="{7D1CEBCC-008B-4B8A-9F83-208C8540810B}" type="sibTrans" cxnId="{D1AFF6CB-D5F6-48E6-B900-9EA7D452EA65}">
      <dgm:prSet/>
      <dgm:spPr/>
      <dgm:t>
        <a:bodyPr/>
        <a:lstStyle/>
        <a:p>
          <a:endParaRPr lang="en-US"/>
        </a:p>
      </dgm:t>
    </dgm:pt>
    <dgm:pt modelId="{B4C59978-0AE3-494E-85B3-579A59BE8B7C}">
      <dgm:prSet/>
      <dgm:spPr/>
      <dgm:t>
        <a:bodyPr/>
        <a:lstStyle/>
        <a:p>
          <a:r>
            <a:rPr lang="en-US"/>
            <a:t>Organized Crime</a:t>
          </a:r>
        </a:p>
      </dgm:t>
    </dgm:pt>
    <dgm:pt modelId="{334B6A72-3B35-469E-9E26-F6A1C7149B41}" type="parTrans" cxnId="{50AD89D7-BD2B-44AC-B4E1-4BCFE504AB6E}">
      <dgm:prSet/>
      <dgm:spPr/>
      <dgm:t>
        <a:bodyPr/>
        <a:lstStyle/>
        <a:p>
          <a:endParaRPr lang="en-US"/>
        </a:p>
      </dgm:t>
    </dgm:pt>
    <dgm:pt modelId="{80EC0273-2093-4B7C-B0CC-2E375CBC60F5}" type="sibTrans" cxnId="{50AD89D7-BD2B-44AC-B4E1-4BCFE504AB6E}">
      <dgm:prSet/>
      <dgm:spPr/>
      <dgm:t>
        <a:bodyPr/>
        <a:lstStyle/>
        <a:p>
          <a:endParaRPr lang="en-US"/>
        </a:p>
      </dgm:t>
    </dgm:pt>
    <dgm:pt modelId="{E933B2B7-160E-4488-8B9B-F7148ECB2D72}">
      <dgm:prSet/>
      <dgm:spPr/>
      <dgm:t>
        <a:bodyPr/>
        <a:lstStyle/>
        <a:p>
          <a:r>
            <a:rPr lang="en-US"/>
            <a:t>eg. ransomware to force payments</a:t>
          </a:r>
          <a:br>
            <a:rPr lang="en-US"/>
          </a:br>
          <a:endParaRPr lang="en-US"/>
        </a:p>
      </dgm:t>
    </dgm:pt>
    <dgm:pt modelId="{A67C8369-3781-4625-A337-020D6F9C65CC}" type="parTrans" cxnId="{8B4BB58D-3663-44FC-A98F-A5C36739C429}">
      <dgm:prSet/>
      <dgm:spPr/>
      <dgm:t>
        <a:bodyPr/>
        <a:lstStyle/>
        <a:p>
          <a:endParaRPr lang="en-US"/>
        </a:p>
      </dgm:t>
    </dgm:pt>
    <dgm:pt modelId="{471703C2-5923-4977-8D20-778B515358C3}" type="sibTrans" cxnId="{8B4BB58D-3663-44FC-A98F-A5C36739C429}">
      <dgm:prSet/>
      <dgm:spPr/>
      <dgm:t>
        <a:bodyPr/>
        <a:lstStyle/>
        <a:p>
          <a:endParaRPr lang="en-US"/>
        </a:p>
      </dgm:t>
    </dgm:pt>
    <dgm:pt modelId="{9D2895B1-84AF-41D4-869B-E17B4BB5436C}">
      <dgm:prSet/>
      <dgm:spPr/>
      <dgm:t>
        <a:bodyPr/>
        <a:lstStyle/>
        <a:p>
          <a:r>
            <a:rPr lang="en-US" dirty="0"/>
            <a:t>Hackers</a:t>
          </a:r>
        </a:p>
      </dgm:t>
    </dgm:pt>
    <dgm:pt modelId="{E99C0B41-C857-4240-8AA3-6E4FC6D04538}" type="parTrans" cxnId="{62B90C68-5843-4BDC-AE28-80F16120D392}">
      <dgm:prSet/>
      <dgm:spPr/>
      <dgm:t>
        <a:bodyPr/>
        <a:lstStyle/>
        <a:p>
          <a:endParaRPr lang="en-US"/>
        </a:p>
      </dgm:t>
    </dgm:pt>
    <dgm:pt modelId="{003D8391-3CE1-4585-BBE3-0DAEF979C0F3}" type="sibTrans" cxnId="{62B90C68-5843-4BDC-AE28-80F16120D392}">
      <dgm:prSet/>
      <dgm:spPr/>
      <dgm:t>
        <a:bodyPr/>
        <a:lstStyle/>
        <a:p>
          <a:endParaRPr lang="en-US"/>
        </a:p>
      </dgm:t>
    </dgm:pt>
    <dgm:pt modelId="{006ABF8D-B53E-4766-9A27-CA55A4602818}">
      <dgm:prSet/>
      <dgm:spPr/>
      <dgm:t>
        <a:bodyPr/>
        <a:lstStyle/>
        <a:p>
          <a:r>
            <a:rPr lang="en-US"/>
            <a:t>Eg. distributed denial of service attacks</a:t>
          </a:r>
        </a:p>
      </dgm:t>
    </dgm:pt>
    <dgm:pt modelId="{E3101DDB-279F-4135-9472-73FF4061DB62}" type="parTrans" cxnId="{D8A3C9C8-4FFD-4E0B-81CC-0D20BF7218FA}">
      <dgm:prSet/>
      <dgm:spPr/>
      <dgm:t>
        <a:bodyPr/>
        <a:lstStyle/>
        <a:p>
          <a:endParaRPr lang="en-US"/>
        </a:p>
      </dgm:t>
    </dgm:pt>
    <dgm:pt modelId="{39D52B16-A261-4ED1-A09C-228481C70D35}" type="sibTrans" cxnId="{D8A3C9C8-4FFD-4E0B-81CC-0D20BF7218FA}">
      <dgm:prSet/>
      <dgm:spPr/>
      <dgm:t>
        <a:bodyPr/>
        <a:lstStyle/>
        <a:p>
          <a:endParaRPr lang="en-US"/>
        </a:p>
      </dgm:t>
    </dgm:pt>
    <dgm:pt modelId="{09CA6A41-20C0-3740-A810-5992C56C2064}" type="pres">
      <dgm:prSet presAssocID="{535F5D45-91A5-4615-9061-598640A0697B}" presName="Name0" presStyleCnt="0">
        <dgm:presLayoutVars>
          <dgm:dir/>
          <dgm:animLvl val="lvl"/>
          <dgm:resizeHandles val="exact"/>
        </dgm:presLayoutVars>
      </dgm:prSet>
      <dgm:spPr/>
    </dgm:pt>
    <dgm:pt modelId="{44EDF23B-E714-2F40-A870-2114E9BCD938}" type="pres">
      <dgm:prSet presAssocID="{9F08FA8D-70CD-4314-9BC9-3AA9BB915AA7}" presName="linNode" presStyleCnt="0"/>
      <dgm:spPr/>
    </dgm:pt>
    <dgm:pt modelId="{149F124E-5BDA-CD4C-84D8-BAA328372D83}" type="pres">
      <dgm:prSet presAssocID="{9F08FA8D-70CD-4314-9BC9-3AA9BB915AA7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36626028-99B5-3C45-823D-EF34DBAA06DD}" type="pres">
      <dgm:prSet presAssocID="{9F08FA8D-70CD-4314-9BC9-3AA9BB915AA7}" presName="descendantText" presStyleLbl="alignAccFollowNode1" presStyleIdx="0" presStyleCnt="3">
        <dgm:presLayoutVars>
          <dgm:bulletEnabled val="1"/>
        </dgm:presLayoutVars>
      </dgm:prSet>
      <dgm:spPr/>
    </dgm:pt>
    <dgm:pt modelId="{6456E0E9-7D66-2E4C-8DCF-46786C8D8B68}" type="pres">
      <dgm:prSet presAssocID="{5A123FCA-535F-4812-98C8-C5E270133AA9}" presName="sp" presStyleCnt="0"/>
      <dgm:spPr/>
    </dgm:pt>
    <dgm:pt modelId="{7E3DF28A-565A-0E49-B13C-A9C13C1C2542}" type="pres">
      <dgm:prSet presAssocID="{B4C59978-0AE3-494E-85B3-579A59BE8B7C}" presName="linNode" presStyleCnt="0"/>
      <dgm:spPr/>
    </dgm:pt>
    <dgm:pt modelId="{E5DFD2CB-67BD-F84C-B801-397F64AE07DA}" type="pres">
      <dgm:prSet presAssocID="{B4C59978-0AE3-494E-85B3-579A59BE8B7C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AFC8BF29-BD60-B14B-B360-747A7AA2D944}" type="pres">
      <dgm:prSet presAssocID="{B4C59978-0AE3-494E-85B3-579A59BE8B7C}" presName="descendantText" presStyleLbl="alignAccFollowNode1" presStyleIdx="1" presStyleCnt="3">
        <dgm:presLayoutVars>
          <dgm:bulletEnabled val="1"/>
        </dgm:presLayoutVars>
      </dgm:prSet>
      <dgm:spPr/>
    </dgm:pt>
    <dgm:pt modelId="{F9566B3F-7706-1943-95CF-BE99D4B8A8F8}" type="pres">
      <dgm:prSet presAssocID="{80EC0273-2093-4B7C-B0CC-2E375CBC60F5}" presName="sp" presStyleCnt="0"/>
      <dgm:spPr/>
    </dgm:pt>
    <dgm:pt modelId="{0450D9E8-9198-3B42-9560-93148CC16806}" type="pres">
      <dgm:prSet presAssocID="{9D2895B1-84AF-41D4-869B-E17B4BB5436C}" presName="linNode" presStyleCnt="0"/>
      <dgm:spPr/>
    </dgm:pt>
    <dgm:pt modelId="{5B388A3D-71D6-C848-B456-50E3CF1C11FE}" type="pres">
      <dgm:prSet presAssocID="{9D2895B1-84AF-41D4-869B-E17B4BB5436C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7E7F3232-1085-4F48-8AA1-57A9CE344841}" type="pres">
      <dgm:prSet presAssocID="{9D2895B1-84AF-41D4-869B-E17B4BB5436C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29ED7E1D-2BF3-463B-816F-4826763FE6B8}" srcId="{535F5D45-91A5-4615-9061-598640A0697B}" destId="{9F08FA8D-70CD-4314-9BC9-3AA9BB915AA7}" srcOrd="0" destOrd="0" parTransId="{F6F32F6A-F7F8-420F-A6DE-62DFE7E28056}" sibTransId="{5A123FCA-535F-4812-98C8-C5E270133AA9}"/>
    <dgm:cxn modelId="{62B90C68-5843-4BDC-AE28-80F16120D392}" srcId="{535F5D45-91A5-4615-9061-598640A0697B}" destId="{9D2895B1-84AF-41D4-869B-E17B4BB5436C}" srcOrd="2" destOrd="0" parTransId="{E99C0B41-C857-4240-8AA3-6E4FC6D04538}" sibTransId="{003D8391-3CE1-4585-BBE3-0DAEF979C0F3}"/>
    <dgm:cxn modelId="{8B4BB58D-3663-44FC-A98F-A5C36739C429}" srcId="{B4C59978-0AE3-494E-85B3-579A59BE8B7C}" destId="{E933B2B7-160E-4488-8B9B-F7148ECB2D72}" srcOrd="0" destOrd="0" parTransId="{A67C8369-3781-4625-A337-020D6F9C65CC}" sibTransId="{471703C2-5923-4977-8D20-778B515358C3}"/>
    <dgm:cxn modelId="{4900639B-A047-F443-A4B3-C79EF69B5BD4}" type="presOf" srcId="{9D2895B1-84AF-41D4-869B-E17B4BB5436C}" destId="{5B388A3D-71D6-C848-B456-50E3CF1C11FE}" srcOrd="0" destOrd="0" presId="urn:microsoft.com/office/officeart/2005/8/layout/vList5"/>
    <dgm:cxn modelId="{CC8B14A9-A7A5-2843-A48D-9E04A7DC4983}" type="presOf" srcId="{E933B2B7-160E-4488-8B9B-F7148ECB2D72}" destId="{AFC8BF29-BD60-B14B-B360-747A7AA2D944}" srcOrd="0" destOrd="0" presId="urn:microsoft.com/office/officeart/2005/8/layout/vList5"/>
    <dgm:cxn modelId="{E942C9B5-1883-BF4B-8D7F-64B8F77D2B37}" type="presOf" srcId="{535F5D45-91A5-4615-9061-598640A0697B}" destId="{09CA6A41-20C0-3740-A810-5992C56C2064}" srcOrd="0" destOrd="0" presId="urn:microsoft.com/office/officeart/2005/8/layout/vList5"/>
    <dgm:cxn modelId="{D8A3C9C8-4FFD-4E0B-81CC-0D20BF7218FA}" srcId="{9D2895B1-84AF-41D4-869B-E17B4BB5436C}" destId="{006ABF8D-B53E-4766-9A27-CA55A4602818}" srcOrd="0" destOrd="0" parTransId="{E3101DDB-279F-4135-9472-73FF4061DB62}" sibTransId="{39D52B16-A261-4ED1-A09C-228481C70D35}"/>
    <dgm:cxn modelId="{0E033CC9-CE83-744D-AEF1-2E2B53936850}" type="presOf" srcId="{FC69EBE2-175A-45F4-9FA7-C071869FCCF0}" destId="{36626028-99B5-3C45-823D-EF34DBAA06DD}" srcOrd="0" destOrd="0" presId="urn:microsoft.com/office/officeart/2005/8/layout/vList5"/>
    <dgm:cxn modelId="{D1AFF6CB-D5F6-48E6-B900-9EA7D452EA65}" srcId="{9F08FA8D-70CD-4314-9BC9-3AA9BB915AA7}" destId="{FC69EBE2-175A-45F4-9FA7-C071869FCCF0}" srcOrd="0" destOrd="0" parTransId="{49BD3B59-D640-4FE1-81B2-431D666834D9}" sibTransId="{7D1CEBCC-008B-4B8A-9F83-208C8540810B}"/>
    <dgm:cxn modelId="{C960C6D0-FFA9-FD44-ACBC-E1007EA8EFDD}" type="presOf" srcId="{9F08FA8D-70CD-4314-9BC9-3AA9BB915AA7}" destId="{149F124E-5BDA-CD4C-84D8-BAA328372D83}" srcOrd="0" destOrd="0" presId="urn:microsoft.com/office/officeart/2005/8/layout/vList5"/>
    <dgm:cxn modelId="{50AD89D7-BD2B-44AC-B4E1-4BCFE504AB6E}" srcId="{535F5D45-91A5-4615-9061-598640A0697B}" destId="{B4C59978-0AE3-494E-85B3-579A59BE8B7C}" srcOrd="1" destOrd="0" parTransId="{334B6A72-3B35-469E-9E26-F6A1C7149B41}" sibTransId="{80EC0273-2093-4B7C-B0CC-2E375CBC60F5}"/>
    <dgm:cxn modelId="{2F406FDA-E660-724A-B42E-E186F034F8E0}" type="presOf" srcId="{B4C59978-0AE3-494E-85B3-579A59BE8B7C}" destId="{E5DFD2CB-67BD-F84C-B801-397F64AE07DA}" srcOrd="0" destOrd="0" presId="urn:microsoft.com/office/officeart/2005/8/layout/vList5"/>
    <dgm:cxn modelId="{4E9534FE-B757-8B4C-8510-E027C55841D4}" type="presOf" srcId="{006ABF8D-B53E-4766-9A27-CA55A4602818}" destId="{7E7F3232-1085-4F48-8AA1-57A9CE344841}" srcOrd="0" destOrd="0" presId="urn:microsoft.com/office/officeart/2005/8/layout/vList5"/>
    <dgm:cxn modelId="{36866934-4AE0-1C4C-BB9B-CAAD33FDE42A}" type="presParOf" srcId="{09CA6A41-20C0-3740-A810-5992C56C2064}" destId="{44EDF23B-E714-2F40-A870-2114E9BCD938}" srcOrd="0" destOrd="0" presId="urn:microsoft.com/office/officeart/2005/8/layout/vList5"/>
    <dgm:cxn modelId="{316863D3-02BC-ED49-9075-4204C52B2609}" type="presParOf" srcId="{44EDF23B-E714-2F40-A870-2114E9BCD938}" destId="{149F124E-5BDA-CD4C-84D8-BAA328372D83}" srcOrd="0" destOrd="0" presId="urn:microsoft.com/office/officeart/2005/8/layout/vList5"/>
    <dgm:cxn modelId="{89CB20AC-4FEC-DA4E-8726-BB2D52487CA4}" type="presParOf" srcId="{44EDF23B-E714-2F40-A870-2114E9BCD938}" destId="{36626028-99B5-3C45-823D-EF34DBAA06DD}" srcOrd="1" destOrd="0" presId="urn:microsoft.com/office/officeart/2005/8/layout/vList5"/>
    <dgm:cxn modelId="{D0E3859E-B156-3846-80B6-3834A82FF2F4}" type="presParOf" srcId="{09CA6A41-20C0-3740-A810-5992C56C2064}" destId="{6456E0E9-7D66-2E4C-8DCF-46786C8D8B68}" srcOrd="1" destOrd="0" presId="urn:microsoft.com/office/officeart/2005/8/layout/vList5"/>
    <dgm:cxn modelId="{1EB47D54-B262-F549-B264-3BE2621215B9}" type="presParOf" srcId="{09CA6A41-20C0-3740-A810-5992C56C2064}" destId="{7E3DF28A-565A-0E49-B13C-A9C13C1C2542}" srcOrd="2" destOrd="0" presId="urn:microsoft.com/office/officeart/2005/8/layout/vList5"/>
    <dgm:cxn modelId="{AEB1B2E8-EF89-C844-B624-DAF8B047ACC9}" type="presParOf" srcId="{7E3DF28A-565A-0E49-B13C-A9C13C1C2542}" destId="{E5DFD2CB-67BD-F84C-B801-397F64AE07DA}" srcOrd="0" destOrd="0" presId="urn:microsoft.com/office/officeart/2005/8/layout/vList5"/>
    <dgm:cxn modelId="{BC72E40C-F827-8F4F-95C5-C4F493E2CE2D}" type="presParOf" srcId="{7E3DF28A-565A-0E49-B13C-A9C13C1C2542}" destId="{AFC8BF29-BD60-B14B-B360-747A7AA2D944}" srcOrd="1" destOrd="0" presId="urn:microsoft.com/office/officeart/2005/8/layout/vList5"/>
    <dgm:cxn modelId="{2D890943-C7E4-3A45-8DCE-E84C62EA0E41}" type="presParOf" srcId="{09CA6A41-20C0-3740-A810-5992C56C2064}" destId="{F9566B3F-7706-1943-95CF-BE99D4B8A8F8}" srcOrd="3" destOrd="0" presId="urn:microsoft.com/office/officeart/2005/8/layout/vList5"/>
    <dgm:cxn modelId="{7FE10CFE-F8AB-A844-B2CD-508A9650A499}" type="presParOf" srcId="{09CA6A41-20C0-3740-A810-5992C56C2064}" destId="{0450D9E8-9198-3B42-9560-93148CC16806}" srcOrd="4" destOrd="0" presId="urn:microsoft.com/office/officeart/2005/8/layout/vList5"/>
    <dgm:cxn modelId="{F20380F6-D3AF-0D45-8AB0-BAACA7BA1CE1}" type="presParOf" srcId="{0450D9E8-9198-3B42-9560-93148CC16806}" destId="{5B388A3D-71D6-C848-B456-50E3CF1C11FE}" srcOrd="0" destOrd="0" presId="urn:microsoft.com/office/officeart/2005/8/layout/vList5"/>
    <dgm:cxn modelId="{788E1CFD-E75D-2B40-A53B-F2B26324BC7B}" type="presParOf" srcId="{0450D9E8-9198-3B42-9560-93148CC16806}" destId="{7E7F3232-1085-4F48-8AA1-57A9CE34484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4868F3-C328-4B69-AF3A-32357D0B4801}">
      <dsp:nvSpPr>
        <dsp:cNvPr id="0" name=""/>
        <dsp:cNvSpPr/>
      </dsp:nvSpPr>
      <dsp:spPr>
        <a:xfrm>
          <a:off x="555228" y="49923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851EB1-8E47-4496-BF9D-44E0FB8E84BE}">
      <dsp:nvSpPr>
        <dsp:cNvPr id="0" name=""/>
        <dsp:cNvSpPr/>
      </dsp:nvSpPr>
      <dsp:spPr>
        <a:xfrm>
          <a:off x="555228" y="1754783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/>
            <a:t>Summer 2023- Ransomware Attempt</a:t>
          </a:r>
        </a:p>
      </dsp:txBody>
      <dsp:txXfrm>
        <a:off x="555228" y="1754783"/>
        <a:ext cx="4320000" cy="648000"/>
      </dsp:txXfrm>
    </dsp:sp>
    <dsp:sp modelId="{39A97B7D-0E51-4E30-95FD-EA08592CA514}">
      <dsp:nvSpPr>
        <dsp:cNvPr id="0" name=""/>
        <dsp:cNvSpPr/>
      </dsp:nvSpPr>
      <dsp:spPr>
        <a:xfrm>
          <a:off x="555228" y="2492485"/>
          <a:ext cx="4320000" cy="2042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Organized crime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Compromised much of campus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Attempted to steal assets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Thwarted by IST, faculties/departments, outside partners (costly and wasteful)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Everyone had to change their passwords</a:t>
          </a:r>
          <a:br>
            <a:rPr lang="en-US" sz="1700" kern="1200"/>
          </a:br>
          <a:endParaRPr lang="en-US" sz="1700" kern="1200"/>
        </a:p>
      </dsp:txBody>
      <dsp:txXfrm>
        <a:off x="555228" y="2492485"/>
        <a:ext cx="4320000" cy="2042536"/>
      </dsp:txXfrm>
    </dsp:sp>
    <dsp:sp modelId="{4A4C019E-CBBB-4AD8-922B-EB52B048736E}">
      <dsp:nvSpPr>
        <dsp:cNvPr id="0" name=""/>
        <dsp:cNvSpPr/>
      </dsp:nvSpPr>
      <dsp:spPr>
        <a:xfrm>
          <a:off x="5631228" y="49923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3EDC60-40BB-453F-ACAF-D13B3B874A6A}">
      <dsp:nvSpPr>
        <dsp:cNvPr id="0" name=""/>
        <dsp:cNvSpPr/>
      </dsp:nvSpPr>
      <dsp:spPr>
        <a:xfrm>
          <a:off x="5631228" y="1754783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/>
            <a:t>Fall 2024 – Focused AI Research Attack</a:t>
          </a:r>
        </a:p>
      </dsp:txBody>
      <dsp:txXfrm>
        <a:off x="5631228" y="1754783"/>
        <a:ext cx="4320000" cy="648000"/>
      </dsp:txXfrm>
    </dsp:sp>
    <dsp:sp modelId="{67A26F22-B8E7-4DEB-8D46-4AD01AC7FB9D}">
      <dsp:nvSpPr>
        <dsp:cNvPr id="0" name=""/>
        <dsp:cNvSpPr/>
      </dsp:nvSpPr>
      <dsp:spPr>
        <a:xfrm>
          <a:off x="5631228" y="2492485"/>
          <a:ext cx="4320000" cy="2042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State actors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Compromised numerous research systems</a:t>
          </a:r>
        </a:p>
      </dsp:txBody>
      <dsp:txXfrm>
        <a:off x="5631228" y="2492485"/>
        <a:ext cx="4320000" cy="20425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9BDAA7-3BCA-4308-9A54-10EC89BC2270}">
      <dsp:nvSpPr>
        <dsp:cNvPr id="0" name=""/>
        <dsp:cNvSpPr/>
      </dsp:nvSpPr>
      <dsp:spPr>
        <a:xfrm>
          <a:off x="1747800" y="611608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E37B09-2A05-4596-99BD-5FBCB298AF9D}">
      <dsp:nvSpPr>
        <dsp:cNvPr id="0" name=""/>
        <dsp:cNvSpPr/>
      </dsp:nvSpPr>
      <dsp:spPr>
        <a:xfrm>
          <a:off x="559800" y="3025915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/>
            <a:t>Research Data</a:t>
          </a:r>
        </a:p>
      </dsp:txBody>
      <dsp:txXfrm>
        <a:off x="559800" y="3025915"/>
        <a:ext cx="4320000" cy="720000"/>
      </dsp:txXfrm>
    </dsp:sp>
    <dsp:sp modelId="{8F540584-B94A-481D-8787-0F50FFCB3515}">
      <dsp:nvSpPr>
        <dsp:cNvPr id="0" name=""/>
        <dsp:cNvSpPr/>
      </dsp:nvSpPr>
      <dsp:spPr>
        <a:xfrm>
          <a:off x="6823800" y="611608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B087F7-A6E8-4B54-B8B2-1C77419DE5C3}">
      <dsp:nvSpPr>
        <dsp:cNvPr id="0" name=""/>
        <dsp:cNvSpPr/>
      </dsp:nvSpPr>
      <dsp:spPr>
        <a:xfrm>
          <a:off x="5635800" y="3025915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/>
            <a:t>Private Data</a:t>
          </a:r>
        </a:p>
      </dsp:txBody>
      <dsp:txXfrm>
        <a:off x="5635800" y="3025915"/>
        <a:ext cx="43200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6556A-3D87-4AB1-B03C-E43EDC15E7BB}">
      <dsp:nvSpPr>
        <dsp:cNvPr id="0" name=""/>
        <dsp:cNvSpPr/>
      </dsp:nvSpPr>
      <dsp:spPr>
        <a:xfrm>
          <a:off x="8092" y="1198319"/>
          <a:ext cx="812109" cy="8121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AD51BC-406F-4B55-B65F-77347F73BEF8}">
      <dsp:nvSpPr>
        <dsp:cNvPr id="0" name=""/>
        <dsp:cNvSpPr/>
      </dsp:nvSpPr>
      <dsp:spPr>
        <a:xfrm>
          <a:off x="8092" y="2094746"/>
          <a:ext cx="2320312" cy="456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About 9,000 Engineering Ethernet devices</a:t>
          </a:r>
        </a:p>
      </dsp:txBody>
      <dsp:txXfrm>
        <a:off x="8092" y="2094746"/>
        <a:ext cx="2320312" cy="456811"/>
      </dsp:txXfrm>
    </dsp:sp>
    <dsp:sp modelId="{A4E9ABED-8840-4D85-B58D-4EE4F1068B8F}">
      <dsp:nvSpPr>
        <dsp:cNvPr id="0" name=""/>
        <dsp:cNvSpPr/>
      </dsp:nvSpPr>
      <dsp:spPr>
        <a:xfrm>
          <a:off x="8092" y="2590775"/>
          <a:ext cx="2320312" cy="568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Desktops, laptops, servers, IoT, switches, classroom technologies</a:t>
          </a:r>
        </a:p>
      </dsp:txBody>
      <dsp:txXfrm>
        <a:off x="8092" y="2590775"/>
        <a:ext cx="2320312" cy="568429"/>
      </dsp:txXfrm>
    </dsp:sp>
    <dsp:sp modelId="{340D1BAE-42C1-4731-8B7E-EA87451F6BAF}">
      <dsp:nvSpPr>
        <dsp:cNvPr id="0" name=""/>
        <dsp:cNvSpPr/>
      </dsp:nvSpPr>
      <dsp:spPr>
        <a:xfrm>
          <a:off x="2734460" y="1198319"/>
          <a:ext cx="812109" cy="8121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4891E2-D6E1-4947-B812-575E19B508C0}">
      <dsp:nvSpPr>
        <dsp:cNvPr id="0" name=""/>
        <dsp:cNvSpPr/>
      </dsp:nvSpPr>
      <dsp:spPr>
        <a:xfrm>
          <a:off x="2734460" y="2094746"/>
          <a:ext cx="2320312" cy="456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20,000 </a:t>
          </a:r>
          <a:r>
            <a:rPr lang="en-US" sz="1400" kern="1200" dirty="0" err="1"/>
            <a:t>Wifi</a:t>
          </a:r>
          <a:r>
            <a:rPr lang="en-US" sz="1400" kern="1200" dirty="0"/>
            <a:t> Devices</a:t>
          </a:r>
        </a:p>
      </dsp:txBody>
      <dsp:txXfrm>
        <a:off x="2734460" y="2094746"/>
        <a:ext cx="2320312" cy="456811"/>
      </dsp:txXfrm>
    </dsp:sp>
    <dsp:sp modelId="{05E6A5C9-E8C9-4F34-992F-1C32EB28849E}">
      <dsp:nvSpPr>
        <dsp:cNvPr id="0" name=""/>
        <dsp:cNvSpPr/>
      </dsp:nvSpPr>
      <dsp:spPr>
        <a:xfrm>
          <a:off x="2734460" y="2590775"/>
          <a:ext cx="2320312" cy="568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0D3195-4ADA-45DF-BE8F-57D595DAEC74}">
      <dsp:nvSpPr>
        <dsp:cNvPr id="0" name=""/>
        <dsp:cNvSpPr/>
      </dsp:nvSpPr>
      <dsp:spPr>
        <a:xfrm>
          <a:off x="5460827" y="1198319"/>
          <a:ext cx="812109" cy="8121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0DC790-24A0-4D3D-8103-04901B41CF13}">
      <dsp:nvSpPr>
        <dsp:cNvPr id="0" name=""/>
        <dsp:cNvSpPr/>
      </dsp:nvSpPr>
      <dsp:spPr>
        <a:xfrm>
          <a:off x="5460827" y="2094746"/>
          <a:ext cx="2320312" cy="456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11,000 Engineering users</a:t>
          </a:r>
        </a:p>
      </dsp:txBody>
      <dsp:txXfrm>
        <a:off x="5460827" y="2094746"/>
        <a:ext cx="2320312" cy="456811"/>
      </dsp:txXfrm>
    </dsp:sp>
    <dsp:sp modelId="{2D7C991D-7D98-477C-A070-73410A2477C4}">
      <dsp:nvSpPr>
        <dsp:cNvPr id="0" name=""/>
        <dsp:cNvSpPr/>
      </dsp:nvSpPr>
      <dsp:spPr>
        <a:xfrm>
          <a:off x="5460827" y="2590775"/>
          <a:ext cx="2320312" cy="568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452B83-662E-D244-B692-A9E18C9CEF23}">
      <dsp:nvSpPr>
        <dsp:cNvPr id="0" name=""/>
        <dsp:cNvSpPr/>
      </dsp:nvSpPr>
      <dsp:spPr>
        <a:xfrm>
          <a:off x="8187194" y="1198319"/>
          <a:ext cx="812109" cy="81210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D61E35-640D-FC4B-9789-A6F52AA00168}">
      <dsp:nvSpPr>
        <dsp:cNvPr id="0" name=""/>
        <dsp:cNvSpPr/>
      </dsp:nvSpPr>
      <dsp:spPr>
        <a:xfrm>
          <a:off x="8187194" y="2094746"/>
          <a:ext cx="2320312" cy="456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11,000 Home users</a:t>
          </a:r>
        </a:p>
      </dsp:txBody>
      <dsp:txXfrm>
        <a:off x="8187194" y="2094746"/>
        <a:ext cx="2320312" cy="456811"/>
      </dsp:txXfrm>
    </dsp:sp>
    <dsp:sp modelId="{441B6DA6-FD3A-F94B-B1E1-BA79ADA6CC51}">
      <dsp:nvSpPr>
        <dsp:cNvPr id="0" name=""/>
        <dsp:cNvSpPr/>
      </dsp:nvSpPr>
      <dsp:spPr>
        <a:xfrm>
          <a:off x="8187194" y="2590775"/>
          <a:ext cx="2320312" cy="568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626028-99B5-3C45-823D-EF34DBAA06DD}">
      <dsp:nvSpPr>
        <dsp:cNvPr id="0" name=""/>
        <dsp:cNvSpPr/>
      </dsp:nvSpPr>
      <dsp:spPr>
        <a:xfrm rot="5400000">
          <a:off x="3918046" y="-1284344"/>
          <a:ext cx="1428607" cy="4359859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 err="1"/>
            <a:t>eg.</a:t>
          </a:r>
          <a:r>
            <a:rPr lang="en-US" sz="2100" kern="1200" dirty="0"/>
            <a:t> Iran, Russia, China, North Korea, etc. hoping to steal or thwart research</a:t>
          </a:r>
          <a:br>
            <a:rPr lang="en-US" sz="2100" kern="1200" dirty="0"/>
          </a:br>
          <a:endParaRPr lang="en-US" sz="2100" kern="1200" dirty="0"/>
        </a:p>
      </dsp:txBody>
      <dsp:txXfrm rot="-5400000">
        <a:off x="2452421" y="251020"/>
        <a:ext cx="4290120" cy="1289129"/>
      </dsp:txXfrm>
    </dsp:sp>
    <dsp:sp modelId="{149F124E-5BDA-CD4C-84D8-BAA328372D83}">
      <dsp:nvSpPr>
        <dsp:cNvPr id="0" name=""/>
        <dsp:cNvSpPr/>
      </dsp:nvSpPr>
      <dsp:spPr>
        <a:xfrm>
          <a:off x="0" y="2705"/>
          <a:ext cx="2452420" cy="178575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State Actors </a:t>
          </a:r>
        </a:p>
      </dsp:txBody>
      <dsp:txXfrm>
        <a:off x="87174" y="89879"/>
        <a:ext cx="2278072" cy="1611410"/>
      </dsp:txXfrm>
    </dsp:sp>
    <dsp:sp modelId="{AFC8BF29-BD60-B14B-B360-747A7AA2D944}">
      <dsp:nvSpPr>
        <dsp:cNvPr id="0" name=""/>
        <dsp:cNvSpPr/>
      </dsp:nvSpPr>
      <dsp:spPr>
        <a:xfrm rot="5400000">
          <a:off x="3918046" y="590702"/>
          <a:ext cx="1428607" cy="4359859"/>
        </a:xfrm>
        <a:prstGeom prst="round2SameRect">
          <a:avLst/>
        </a:prstGeom>
        <a:solidFill>
          <a:schemeClr val="accent5">
            <a:tint val="40000"/>
            <a:alpha val="90000"/>
            <a:hueOff val="-586973"/>
            <a:satOff val="-4162"/>
            <a:lumOff val="-70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586973"/>
              <a:satOff val="-4162"/>
              <a:lumOff val="-7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eg. ransomware to force payments</a:t>
          </a:r>
          <a:br>
            <a:rPr lang="en-US" sz="2100" kern="1200"/>
          </a:br>
          <a:endParaRPr lang="en-US" sz="2100" kern="1200"/>
        </a:p>
      </dsp:txBody>
      <dsp:txXfrm rot="-5400000">
        <a:off x="2452421" y="2126067"/>
        <a:ext cx="4290120" cy="1289129"/>
      </dsp:txXfrm>
    </dsp:sp>
    <dsp:sp modelId="{E5DFD2CB-67BD-F84C-B801-397F64AE07DA}">
      <dsp:nvSpPr>
        <dsp:cNvPr id="0" name=""/>
        <dsp:cNvSpPr/>
      </dsp:nvSpPr>
      <dsp:spPr>
        <a:xfrm>
          <a:off x="0" y="1877752"/>
          <a:ext cx="2452420" cy="1785758"/>
        </a:xfrm>
        <a:prstGeom prst="roundRect">
          <a:avLst/>
        </a:prstGeom>
        <a:solidFill>
          <a:schemeClr val="accent5">
            <a:hueOff val="-762635"/>
            <a:satOff val="209"/>
            <a:lumOff val="-3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Organized Crime</a:t>
          </a:r>
        </a:p>
      </dsp:txBody>
      <dsp:txXfrm>
        <a:off x="87174" y="1964926"/>
        <a:ext cx="2278072" cy="1611410"/>
      </dsp:txXfrm>
    </dsp:sp>
    <dsp:sp modelId="{7E7F3232-1085-4F48-8AA1-57A9CE344841}">
      <dsp:nvSpPr>
        <dsp:cNvPr id="0" name=""/>
        <dsp:cNvSpPr/>
      </dsp:nvSpPr>
      <dsp:spPr>
        <a:xfrm rot="5400000">
          <a:off x="3918046" y="2465749"/>
          <a:ext cx="1428607" cy="4359859"/>
        </a:xfrm>
        <a:prstGeom prst="round2SameRect">
          <a:avLst/>
        </a:prstGeom>
        <a:solidFill>
          <a:schemeClr val="accent5">
            <a:tint val="40000"/>
            <a:alpha val="90000"/>
            <a:hueOff val="-1173945"/>
            <a:satOff val="-8325"/>
            <a:lumOff val="-1417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173945"/>
              <a:satOff val="-8325"/>
              <a:lumOff val="-14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Eg. distributed denial of service attacks</a:t>
          </a:r>
        </a:p>
      </dsp:txBody>
      <dsp:txXfrm rot="-5400000">
        <a:off x="2452421" y="4001114"/>
        <a:ext cx="4290120" cy="1289129"/>
      </dsp:txXfrm>
    </dsp:sp>
    <dsp:sp modelId="{5B388A3D-71D6-C848-B456-50E3CF1C11FE}">
      <dsp:nvSpPr>
        <dsp:cNvPr id="0" name=""/>
        <dsp:cNvSpPr/>
      </dsp:nvSpPr>
      <dsp:spPr>
        <a:xfrm>
          <a:off x="0" y="3752799"/>
          <a:ext cx="2452420" cy="1785758"/>
        </a:xfrm>
        <a:prstGeom prst="roundRect">
          <a:avLst/>
        </a:prstGeom>
        <a:solidFill>
          <a:schemeClr val="accent5">
            <a:hueOff val="-1525269"/>
            <a:satOff val="418"/>
            <a:lumOff val="-70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Hackers</a:t>
          </a:r>
        </a:p>
      </dsp:txBody>
      <dsp:txXfrm>
        <a:off x="87174" y="3839973"/>
        <a:ext cx="2278072" cy="16114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10/28/2024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878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29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6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06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96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342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59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08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770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10/28/2024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21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19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70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nvlpubs.nist.gov/nistpubs/SpecialPublications/800-171r3/NIST.SP.800-171r3.html" TargetMode="External"/><Relationship Id="rId2" Type="http://schemas.openxmlformats.org/officeDocument/2006/relationships/hyperlink" Target="https://www.ola.org/en/legislative-business/bills/parliament-43/session-1/bill-194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descr="Green Lock In A 3D Electronic System">
            <a:extLst>
              <a:ext uri="{FF2B5EF4-FFF2-40B4-BE49-F238E27FC236}">
                <a16:creationId xmlns:a16="http://schemas.microsoft.com/office/drawing/2014/main" id="{CCC4D01F-1B21-B4C8-CC64-2F991616C8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50000">
                <a:schemeClr val="tx2">
                  <a:alpha val="35000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D889A1-474A-85D7-D560-6D0E1A610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10905059" cy="3330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Network Security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Fall 2024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Updated for ESAG Oct 28, 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8FF32F-0819-FDEE-2483-2BC7AB500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133135"/>
            <a:ext cx="10902016" cy="14545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Erick Engelke</a:t>
            </a:r>
          </a:p>
          <a:p>
            <a:pPr algn="ctr"/>
            <a:r>
              <a:rPr lang="en-US" sz="1800">
                <a:solidFill>
                  <a:schemeClr val="bg1"/>
                </a:solidFill>
              </a:rPr>
              <a:t>Director, Engineering Computing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5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D79D6-5C6C-9F80-5006-8069925A1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 to Attack Time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29A5B4A-03D7-B458-E535-B6E8C16FF5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0475837"/>
              </p:ext>
            </p:extLst>
          </p:nvPr>
        </p:nvGraphicFramePr>
        <p:xfrm>
          <a:off x="6302829" y="2615248"/>
          <a:ext cx="5601606" cy="3694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8BDE1F0-50AE-EA2E-B4F6-0095C20F1AF9}"/>
              </a:ext>
            </a:extLst>
          </p:cNvPr>
          <p:cNvSpPr txBox="1"/>
          <p:nvPr/>
        </p:nvSpPr>
        <p:spPr>
          <a:xfrm>
            <a:off x="702128" y="2153583"/>
            <a:ext cx="418890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 soon as vulnerabilities are found… </a:t>
            </a:r>
            <a:br>
              <a:rPr lang="en-US" dirty="0"/>
            </a:br>
            <a:r>
              <a:rPr lang="en-US" dirty="0"/>
              <a:t>attacks start occurring from across </a:t>
            </a:r>
            <a:br>
              <a:rPr lang="en-US" dirty="0"/>
            </a:br>
            <a:r>
              <a:rPr lang="en-US" dirty="0"/>
              <a:t>the Internet.</a:t>
            </a:r>
          </a:p>
          <a:p>
            <a:endParaRPr lang="en-US" dirty="0"/>
          </a:p>
          <a:p>
            <a:r>
              <a:rPr lang="en-US" dirty="0"/>
              <a:t>Often zero-day exploits exist,  our</a:t>
            </a:r>
            <a:br>
              <a:rPr lang="en-US" dirty="0"/>
            </a:br>
            <a:r>
              <a:rPr lang="en-US" dirty="0"/>
              <a:t>reaction time is critical to reducing</a:t>
            </a:r>
            <a:br>
              <a:rPr lang="en-US" dirty="0"/>
            </a:br>
            <a:r>
              <a:rPr lang="en-US" dirty="0"/>
              <a:t>exposure.</a:t>
            </a:r>
          </a:p>
          <a:p>
            <a:endParaRPr lang="en-US" dirty="0"/>
          </a:p>
          <a:p>
            <a:r>
              <a:rPr lang="en-US" dirty="0"/>
              <a:t>Some engineering systems are 12 </a:t>
            </a:r>
            <a:br>
              <a:rPr lang="en-US" dirty="0"/>
            </a:br>
            <a:r>
              <a:rPr lang="en-US" dirty="0"/>
              <a:t>years old, and highly vulnerable</a:t>
            </a:r>
          </a:p>
        </p:txBody>
      </p:sp>
    </p:spTree>
    <p:extLst>
      <p:ext uri="{BB962C8B-B14F-4D97-AF65-F5344CB8AC3E}">
        <p14:creationId xmlns:p14="http://schemas.microsoft.com/office/powerpoint/2010/main" val="3442775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DF82C-F43C-DFC4-386A-7242F4FB9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C04E5-DE1D-E729-19F0-308AD2BFB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7" y="2478024"/>
            <a:ext cx="10690151" cy="369417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Reduce the risks associated with users, computers and the Internet</a:t>
            </a:r>
          </a:p>
          <a:p>
            <a:pPr lvl="1"/>
            <a:r>
              <a:rPr lang="en-US" dirty="0"/>
              <a:t>Know what our computer assets are, who controls them, and manage their expected and allowed </a:t>
            </a:r>
            <a:r>
              <a:rPr lang="en-US" dirty="0" err="1"/>
              <a:t>behaviours</a:t>
            </a:r>
            <a:endParaRPr lang="en-US" dirty="0"/>
          </a:p>
          <a:p>
            <a:pPr lvl="2"/>
            <a:r>
              <a:rPr lang="en-US" dirty="0"/>
              <a:t>registering permanent devices in asset management </a:t>
            </a:r>
          </a:p>
          <a:p>
            <a:pPr lvl="2"/>
            <a:r>
              <a:rPr lang="en-US" dirty="0"/>
              <a:t>or use </a:t>
            </a:r>
            <a:r>
              <a:rPr lang="en-US" dirty="0" err="1"/>
              <a:t>Wifi</a:t>
            </a:r>
            <a:r>
              <a:rPr lang="en-US" dirty="0"/>
              <a:t> or 802.1X where people self-register at connection time for temporary devices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Reduce total attack surface on campus</a:t>
            </a:r>
          </a:p>
          <a:p>
            <a:pPr lvl="2"/>
            <a:r>
              <a:rPr lang="en-US" dirty="0"/>
              <a:t>Remove private workstations being public Internet servers</a:t>
            </a:r>
          </a:p>
          <a:p>
            <a:pPr lvl="2"/>
            <a:r>
              <a:rPr lang="en-US" dirty="0"/>
              <a:t>Reduce pirated software which carries malicious payload</a:t>
            </a:r>
          </a:p>
          <a:p>
            <a:pPr lvl="2"/>
            <a:r>
              <a:rPr lang="en-US" dirty="0"/>
              <a:t>Partition to reduce the Interconnected web of trusts</a:t>
            </a:r>
          </a:p>
          <a:p>
            <a:pPr lvl="2"/>
            <a:r>
              <a:rPr lang="en-US" dirty="0"/>
              <a:t>Eliminate old versions with </a:t>
            </a:r>
            <a:r>
              <a:rPr lang="en-US" dirty="0" err="1"/>
              <a:t>vulnerabilitieis</a:t>
            </a:r>
            <a:r>
              <a:rPr lang="en-US" dirty="0"/>
              <a:t>, or firewall them to prevent abuse</a:t>
            </a:r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981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141E0-DF69-80D8-B629-C06FA4767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Wired Network 2019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787EEBD-0452-C60C-CE1D-7A9FF4D150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7667231"/>
              </p:ext>
            </p:extLst>
          </p:nvPr>
        </p:nvGraphicFramePr>
        <p:xfrm>
          <a:off x="1116013" y="2478088"/>
          <a:ext cx="10167937" cy="3694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81D7A98-23F4-C449-0436-53CCA0964FBD}"/>
              </a:ext>
            </a:extLst>
          </p:cNvPr>
          <p:cNvSpPr txBox="1"/>
          <p:nvPr/>
        </p:nvSpPr>
        <p:spPr>
          <a:xfrm>
            <a:off x="570368" y="2553077"/>
            <a:ext cx="46778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Most of our Ethernet-attached computers</a:t>
            </a:r>
          </a:p>
          <a:p>
            <a:r>
              <a:rPr lang="en-CA" dirty="0"/>
              <a:t>are exposed to the world in many ways.</a:t>
            </a:r>
            <a:br>
              <a:rPr lang="en-CA" dirty="0"/>
            </a:br>
            <a:endParaRPr lang="en-CA" dirty="0"/>
          </a:p>
          <a:p>
            <a:r>
              <a:rPr lang="en-CA" dirty="0"/>
              <a:t>We have a large </a:t>
            </a:r>
            <a:r>
              <a:rPr lang="en-CA" i="1" dirty="0"/>
              <a:t>attack</a:t>
            </a:r>
            <a:r>
              <a:rPr lang="en-CA" dirty="0"/>
              <a:t> </a:t>
            </a:r>
            <a:r>
              <a:rPr lang="en-CA" i="1" dirty="0"/>
              <a:t>surface</a:t>
            </a:r>
            <a:r>
              <a:rPr lang="en-CA" dirty="0"/>
              <a:t>, shown</a:t>
            </a:r>
            <a:br>
              <a:rPr lang="en-CA" dirty="0"/>
            </a:br>
            <a:r>
              <a:rPr lang="en-CA" dirty="0"/>
              <a:t>in red.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194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504E4-BA8F-DF7F-BE98-445ADC293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We Need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6B198AC-0E44-3368-45A9-326AD8DB59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2140224"/>
              </p:ext>
            </p:extLst>
          </p:nvPr>
        </p:nvGraphicFramePr>
        <p:xfrm>
          <a:off x="1116013" y="2478088"/>
          <a:ext cx="10167937" cy="3694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56F7C63-B571-4291-BFAC-E1CBA77BC2D8}"/>
              </a:ext>
            </a:extLst>
          </p:cNvPr>
          <p:cNvSpPr txBox="1"/>
          <p:nvPr/>
        </p:nvSpPr>
        <p:spPr>
          <a:xfrm>
            <a:off x="724277" y="2478088"/>
            <a:ext cx="336788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We need to move to an environment where most of our workstations and other systems are protected from the general Internet.  </a:t>
            </a:r>
            <a:br>
              <a:rPr lang="en-CA" dirty="0"/>
            </a:br>
            <a:br>
              <a:rPr lang="en-CA" dirty="0"/>
            </a:br>
            <a:r>
              <a:rPr lang="en-CA" dirty="0"/>
              <a:t>This would reduce our attack </a:t>
            </a:r>
            <a:br>
              <a:rPr lang="en-CA" dirty="0"/>
            </a:br>
            <a:r>
              <a:rPr lang="en-CA" dirty="0"/>
              <a:t>surface tremendously, and we could focus on improving just the few systems which must be exposed.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04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2EF85-8815-7BFD-8EE0-C94A82156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SentinelOne</a:t>
            </a:r>
            <a:r>
              <a:rPr lang="en-US" dirty="0"/>
              <a:t> – part of the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B8C4A-E527-416F-E458-970ADB2F4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1964602"/>
            <a:ext cx="10168128" cy="477117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Available for Windows, Mac and Linux</a:t>
            </a:r>
          </a:p>
          <a:p>
            <a:endParaRPr lang="en-US" dirty="0"/>
          </a:p>
          <a:p>
            <a:r>
              <a:rPr lang="en-US" dirty="0"/>
              <a:t>Real-time virus and malware detection and prevention</a:t>
            </a:r>
          </a:p>
          <a:p>
            <a:endParaRPr lang="en-US" dirty="0"/>
          </a:p>
          <a:p>
            <a:r>
              <a:rPr lang="en-US" dirty="0"/>
              <a:t>Real-time external network attack detection and prevention</a:t>
            </a:r>
          </a:p>
          <a:p>
            <a:endParaRPr lang="en-US" dirty="0"/>
          </a:p>
          <a:p>
            <a:r>
              <a:rPr lang="en-US" dirty="0"/>
              <a:t>Uses AI to find unexpected </a:t>
            </a:r>
            <a:r>
              <a:rPr lang="en-US" dirty="0" err="1"/>
              <a:t>behaviours</a:t>
            </a:r>
            <a:r>
              <a:rPr lang="en-US" dirty="0"/>
              <a:t>, punts decision to IT staff in Security Operations Centre who have to decide action to take. </a:t>
            </a:r>
          </a:p>
          <a:p>
            <a:endParaRPr lang="en-US" dirty="0"/>
          </a:p>
          <a:p>
            <a:r>
              <a:rPr lang="en-US" dirty="0"/>
              <a:t>Ability to stop attacks in progress, and if it cannot be stopped, </a:t>
            </a:r>
            <a:r>
              <a:rPr lang="en-US" i="1" dirty="0"/>
              <a:t>brick</a:t>
            </a:r>
            <a:r>
              <a:rPr lang="en-US" dirty="0"/>
              <a:t> the machine until someone can intervene.  Better safe than sorry.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146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AC59C-8B2A-7006-CFEE-59E0F281E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SentinelOne</a:t>
            </a:r>
            <a:r>
              <a:rPr lang="en-CA" dirty="0"/>
              <a:t> Uptake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A21AE04-5308-9647-2E7A-5FBDC73B91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1850543"/>
              </p:ext>
            </p:extLst>
          </p:nvPr>
        </p:nvGraphicFramePr>
        <p:xfrm>
          <a:off x="1787236" y="1558636"/>
          <a:ext cx="8697190" cy="48331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62">
                  <a:extLst>
                    <a:ext uri="{9D8B030D-6E8A-4147-A177-3AD203B41FA5}">
                      <a16:colId xmlns:a16="http://schemas.microsoft.com/office/drawing/2014/main" val="1393882593"/>
                    </a:ext>
                  </a:extLst>
                </a:gridCol>
                <a:gridCol w="1146882">
                  <a:extLst>
                    <a:ext uri="{9D8B030D-6E8A-4147-A177-3AD203B41FA5}">
                      <a16:colId xmlns:a16="http://schemas.microsoft.com/office/drawing/2014/main" val="1873235919"/>
                    </a:ext>
                  </a:extLst>
                </a:gridCol>
                <a:gridCol w="1146882">
                  <a:extLst>
                    <a:ext uri="{9D8B030D-6E8A-4147-A177-3AD203B41FA5}">
                      <a16:colId xmlns:a16="http://schemas.microsoft.com/office/drawing/2014/main" val="557364125"/>
                    </a:ext>
                  </a:extLst>
                </a:gridCol>
                <a:gridCol w="1146882">
                  <a:extLst>
                    <a:ext uri="{9D8B030D-6E8A-4147-A177-3AD203B41FA5}">
                      <a16:colId xmlns:a16="http://schemas.microsoft.com/office/drawing/2014/main" val="4273036166"/>
                    </a:ext>
                  </a:extLst>
                </a:gridCol>
                <a:gridCol w="1146882">
                  <a:extLst>
                    <a:ext uri="{9D8B030D-6E8A-4147-A177-3AD203B41FA5}">
                      <a16:colId xmlns:a16="http://schemas.microsoft.com/office/drawing/2014/main" val="3314687328"/>
                    </a:ext>
                  </a:extLst>
                </a:gridCol>
              </a:tblGrid>
              <a:tr h="3983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installations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faculty members</a:t>
                      </a: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installations per</a:t>
                      </a:r>
                    </a:p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faculty member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420820"/>
                  </a:ext>
                </a:extLst>
              </a:tr>
              <a:tr h="38164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Unit Engineering Computing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22882903"/>
                  </a:ext>
                </a:extLst>
              </a:tr>
              <a:tr h="38164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Unit Mechanical Engineering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6.7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0251937"/>
                  </a:ext>
                </a:extLst>
              </a:tr>
              <a:tr h="38164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Unit Chemical Engineering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>
                          <a:effectLst/>
                        </a:rPr>
                        <a:t>7.3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49597065"/>
                  </a:ext>
                </a:extLst>
              </a:tr>
              <a:tr h="38164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Unit Civil Engineering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>
                          <a:effectLst/>
                        </a:rPr>
                        <a:t>3.9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20167150"/>
                  </a:ext>
                </a:extLst>
              </a:tr>
              <a:tr h="690782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 dirty="0">
                          <a:effectLst/>
                        </a:rPr>
                        <a:t>Unit Electrical and Computer Engineering</a:t>
                      </a:r>
                      <a:endParaRPr lang="en-CA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>
                          <a:effectLst/>
                        </a:rPr>
                        <a:t>1.3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2330092"/>
                  </a:ext>
                </a:extLst>
              </a:tr>
              <a:tr h="38164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Unit Systems Design Engineering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1.1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38948051"/>
                  </a:ext>
                </a:extLst>
              </a:tr>
              <a:tr h="6907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Unit Management Sciences Engineering </a:t>
                      </a:r>
                    </a:p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(part of </a:t>
                      </a:r>
                      <a:r>
                        <a:rPr lang="en-US" sz="1100" u="none" strike="noStrike" dirty="0" err="1">
                          <a:effectLst/>
                        </a:rPr>
                        <a:t>EngComp</a:t>
                      </a:r>
                      <a:r>
                        <a:rPr lang="en-US" sz="1100" u="none" strike="noStrike" dirty="0">
                          <a:effectLst/>
                        </a:rPr>
                        <a:t> group </a:t>
                      </a:r>
                      <a:r>
                        <a:rPr lang="en-US" sz="1100" u="none" strike="noStrike">
                          <a:effectLst/>
                        </a:rPr>
                        <a:t>for distribution)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0.3 ****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99256086"/>
                  </a:ext>
                </a:extLst>
              </a:tr>
              <a:tr h="38164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Unit Architecture </a:t>
                      </a:r>
                    </a:p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(part of </a:t>
                      </a:r>
                      <a:r>
                        <a:rPr lang="en-US" sz="1100" u="none" strike="noStrike" dirty="0" err="1">
                          <a:effectLst/>
                        </a:rPr>
                        <a:t>EngComp</a:t>
                      </a:r>
                      <a:r>
                        <a:rPr lang="en-US" sz="1100" u="none" strike="noStrike" dirty="0">
                          <a:effectLst/>
                        </a:rPr>
                        <a:t> group for distribution)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</a:rPr>
                        <a:t>0.3****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3631112"/>
                  </a:ext>
                </a:extLst>
              </a:tr>
              <a:tr h="38164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Unit Engineering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0383837"/>
                  </a:ext>
                </a:extLst>
              </a:tr>
              <a:tr h="38164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021530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3BBE2C0-2618-15DA-0A4E-7E4BAED3EAC0}"/>
              </a:ext>
            </a:extLst>
          </p:cNvPr>
          <p:cNvSpPr txBox="1"/>
          <p:nvPr/>
        </p:nvSpPr>
        <p:spPr>
          <a:xfrm>
            <a:off x="597529" y="6391749"/>
            <a:ext cx="8236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**** desktop units would be included in </a:t>
            </a:r>
            <a:r>
              <a:rPr lang="en-CA" dirty="0" err="1"/>
              <a:t>EngComp</a:t>
            </a:r>
            <a:r>
              <a:rPr lang="en-CA" dirty="0"/>
              <a:t> numbers, so not accurate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140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B502C-4A46-3DA2-2F4A-756D5A601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Takeaway for Engineering Staff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B425A-4197-1398-3378-12041B255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073244"/>
            <a:ext cx="10168128" cy="4098956"/>
          </a:xfrm>
        </p:spPr>
        <p:txBody>
          <a:bodyPr>
            <a:normAutofit fontScale="70000" lnSpcReduction="20000"/>
          </a:bodyPr>
          <a:lstStyle/>
          <a:p>
            <a:r>
              <a:rPr lang="en-CA" dirty="0"/>
              <a:t>The strategies needed to improve security profile are relatively well understood and probably being implemented at most major public institutions</a:t>
            </a:r>
            <a:br>
              <a:rPr lang="en-CA" dirty="0"/>
            </a:br>
            <a:endParaRPr lang="en-CA" dirty="0"/>
          </a:p>
          <a:p>
            <a:r>
              <a:rPr lang="en-CA" dirty="0"/>
              <a:t>CTSC/UCIST will be creating more detailed plans with options, costs, deadlines and priorities, those plans may not necessarily be made public as they could provide a blueprint for hacking</a:t>
            </a:r>
            <a:br>
              <a:rPr lang="en-CA" dirty="0"/>
            </a:br>
            <a:endParaRPr lang="en-CA" dirty="0"/>
          </a:p>
          <a:p>
            <a:r>
              <a:rPr lang="en-CA" dirty="0"/>
              <a:t>However, our Engineering plans are consistent with them and can be shared with the UW community</a:t>
            </a:r>
          </a:p>
          <a:p>
            <a:endParaRPr lang="en-CA" dirty="0"/>
          </a:p>
          <a:p>
            <a:r>
              <a:rPr lang="en-CA" dirty="0"/>
              <a:t>We will be tracking progress of the plan </a:t>
            </a:r>
            <a:br>
              <a:rPr lang="en-CA" dirty="0"/>
            </a:br>
            <a:endParaRPr lang="en-CA" dirty="0"/>
          </a:p>
          <a:p>
            <a:r>
              <a:rPr lang="en-CA" dirty="0"/>
              <a:t>At the request of CAD members, we will be updating Chairs with the progress reports listed by department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421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5AC94-223E-A0F2-F64B-178B49118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146957"/>
            <a:ext cx="10168128" cy="1581259"/>
          </a:xfrm>
        </p:spPr>
        <p:txBody>
          <a:bodyPr/>
          <a:lstStyle/>
          <a:p>
            <a:r>
              <a:rPr lang="en-US" dirty="0"/>
              <a:t>Takeaways for Today (CAD)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B8D3D-3427-2062-2B46-9AEAE09E9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214" y="1436914"/>
            <a:ext cx="11783786" cy="542108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Encourage use of </a:t>
            </a:r>
            <a:r>
              <a:rPr lang="en-US" dirty="0" err="1"/>
              <a:t>SentinelOne</a:t>
            </a:r>
            <a:r>
              <a:rPr lang="en-US" dirty="0"/>
              <a:t> on clients and servers</a:t>
            </a:r>
          </a:p>
          <a:p>
            <a:pPr lvl="1"/>
            <a:r>
              <a:rPr lang="en-US" dirty="0"/>
              <a:t>it stops many attacks before they succeed, proven very useful during recent attacks</a:t>
            </a:r>
            <a:br>
              <a:rPr lang="en-US" dirty="0"/>
            </a:br>
            <a:endParaRPr lang="en-US" dirty="0"/>
          </a:p>
          <a:p>
            <a:r>
              <a:rPr lang="en-US" dirty="0"/>
              <a:t>Allow IT staff to move client machines to client-only subnets</a:t>
            </a:r>
          </a:p>
          <a:p>
            <a:pPr lvl="1"/>
            <a:r>
              <a:rPr lang="en-US" dirty="0"/>
              <a:t>this reduces exposure for the client, and reduces total attack surface</a:t>
            </a:r>
          </a:p>
          <a:p>
            <a:pPr lvl="1"/>
            <a:r>
              <a:rPr lang="en-US" dirty="0"/>
              <a:t>IT staff can help make this happen easily</a:t>
            </a:r>
          </a:p>
          <a:p>
            <a:pPr lvl="1"/>
            <a:r>
              <a:rPr lang="en-US" dirty="0"/>
              <a:t>Means your workstation will no longer be able to host web sites – NOR SHOULD IT</a:t>
            </a:r>
          </a:p>
          <a:p>
            <a:pPr lvl="1"/>
            <a:r>
              <a:rPr lang="en-US" dirty="0"/>
              <a:t>Much </a:t>
            </a:r>
            <a:r>
              <a:rPr lang="en-US" dirty="0">
                <a:highlight>
                  <a:srgbClr val="FFFF00"/>
                </a:highlight>
              </a:rPr>
              <a:t>resistance</a:t>
            </a:r>
            <a:r>
              <a:rPr lang="en-US" dirty="0"/>
              <a:t> from faculty members who would have to do things differently</a:t>
            </a:r>
          </a:p>
          <a:p>
            <a:endParaRPr lang="en-US" dirty="0"/>
          </a:p>
          <a:p>
            <a:r>
              <a:rPr lang="en-US" dirty="0"/>
              <a:t>Move internal servers to Private address space</a:t>
            </a:r>
          </a:p>
          <a:p>
            <a:pPr lvl="1"/>
            <a:r>
              <a:rPr lang="en-US" dirty="0" err="1"/>
              <a:t>eg.</a:t>
            </a:r>
            <a:r>
              <a:rPr lang="en-US" dirty="0"/>
              <a:t> hosting research, it doesn’t need to be on Internet (may need to issue VPN licenses to trusted partners)</a:t>
            </a:r>
          </a:p>
          <a:p>
            <a:pPr lvl="1"/>
            <a:r>
              <a:rPr lang="en-US" dirty="0"/>
              <a:t>Separate Web servers from research activities, put web content on public facing web servers</a:t>
            </a:r>
          </a:p>
          <a:p>
            <a:endParaRPr lang="en-US" dirty="0"/>
          </a:p>
          <a:p>
            <a:r>
              <a:rPr lang="en-US" dirty="0"/>
              <a:t>Force two factor authentication on all external facing computers (including research machines)</a:t>
            </a:r>
          </a:p>
          <a:p>
            <a:endParaRPr lang="en-US" dirty="0"/>
          </a:p>
          <a:p>
            <a:r>
              <a:rPr lang="en-US" dirty="0"/>
              <a:t>Budget to replace older equipment and software – they have limited useful/safe lifetimes</a:t>
            </a:r>
          </a:p>
          <a:p>
            <a:pPr lvl="1"/>
            <a:r>
              <a:rPr lang="en-US" dirty="0"/>
              <a:t>Many people using 10 or 15 year old software for research to avoid paying for new licenses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354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8E6B9-1B95-2514-16A2-D06325AD0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145473"/>
            <a:ext cx="10168128" cy="533537"/>
          </a:xfrm>
        </p:spPr>
        <p:txBody>
          <a:bodyPr>
            <a:normAutofit fontScale="90000"/>
          </a:bodyPr>
          <a:lstStyle/>
          <a:p>
            <a:r>
              <a:rPr lang="en-CA" dirty="0"/>
              <a:t>Next Steps IT Staff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D1FB9-6177-860B-D97B-90545FD0C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479" y="679010"/>
            <a:ext cx="10168128" cy="6178990"/>
          </a:xfrm>
        </p:spPr>
        <p:txBody>
          <a:bodyPr>
            <a:normAutofit lnSpcReduction="10000"/>
          </a:bodyPr>
          <a:lstStyle/>
          <a:p>
            <a:r>
              <a:rPr lang="en-CA" sz="1100" dirty="0">
                <a:highlight>
                  <a:srgbClr val="FFFF00"/>
                </a:highlight>
              </a:rPr>
              <a:t>Get an early jump on these activities, or they will overwhelm you in the future when deadlines approach</a:t>
            </a:r>
            <a:br>
              <a:rPr lang="en-CA" sz="1100" dirty="0">
                <a:highlight>
                  <a:srgbClr val="FFFF00"/>
                </a:highlight>
              </a:rPr>
            </a:br>
            <a:endParaRPr lang="en-CA" sz="1100" dirty="0">
              <a:highlight>
                <a:srgbClr val="FFFF00"/>
              </a:highlight>
            </a:endParaRPr>
          </a:p>
          <a:p>
            <a:r>
              <a:rPr lang="en-CA" sz="1100" dirty="0"/>
              <a:t>Separate daily tasks (home directories, research computing, CPU intensive work) from world-wide web services onto separate VM or machine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CA" sz="900" dirty="0"/>
              <a:t>WWW services are less firewalled from world, thus more open to attack – must fortress these more and stay current with patches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CA" sz="900" dirty="0"/>
              <a:t>Others are more heavily host-based firewalled - limited to on-campus access at most, get VPN access for off-site contributors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CA" sz="900" dirty="0"/>
              <a:t>Move NAS and Printers to private network space – contact Martin@ if you don’t know your department’s private IP space</a:t>
            </a:r>
            <a:br>
              <a:rPr lang="en-CA" sz="900" dirty="0"/>
            </a:br>
            <a:endParaRPr lang="en-CA" sz="900" dirty="0"/>
          </a:p>
          <a:p>
            <a:r>
              <a:rPr lang="en-CA" sz="1100" dirty="0"/>
              <a:t>Separate server machines from clients onto different subnet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CA" sz="900" dirty="0"/>
              <a:t>Wire speed routing – no noticeable difference in speed being on different subnet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CA" sz="900" dirty="0"/>
              <a:t>Move servers to a small server subnet – estimate the size you will need for subnet before asking IST for one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CA" sz="900" dirty="0"/>
              <a:t>Make remaining client network a client-only subnet (ask IST)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CA" sz="900" dirty="0"/>
              <a:t>Make sure workstations use DHCP so we can renumber them easily in the future</a:t>
            </a:r>
            <a:br>
              <a:rPr lang="en-CA" sz="900" dirty="0"/>
            </a:br>
            <a:endParaRPr lang="en-CA" sz="900" dirty="0"/>
          </a:p>
          <a:p>
            <a:r>
              <a:rPr lang="en-CA" sz="1100" dirty="0"/>
              <a:t>Acquire a small “management” VLAN for your department and use it for all IT administration tasks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CA" sz="900" dirty="0"/>
              <a:t>This will help cloak activity with believability when you SSH or RDP into hosts and S1 detects you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CA" sz="900" dirty="0"/>
              <a:t>Have IST Firewall the management subnet and get you a small private VPN subnet so you can get into your management subnet remotely, cannot be reached from general campus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CA" sz="900" dirty="0" err="1"/>
              <a:t>EngComp</a:t>
            </a:r>
            <a:r>
              <a:rPr lang="en-CA" sz="900" dirty="0"/>
              <a:t>, CSCF, IST have done this internally</a:t>
            </a:r>
          </a:p>
          <a:p>
            <a:r>
              <a:rPr lang="en-CA" sz="1100" dirty="0"/>
              <a:t>Set up workstation based firewalling blocking all unnecessary on-campus traffic so-called “East-West” except from your management subnet or server subnets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CA" sz="900" dirty="0"/>
              <a:t>Clients often open ‘server’ ports for communication between apps on self, don’t need others elsewhere to connect to them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CA" sz="900" dirty="0"/>
              <a:t>Open ports open the door for future vulnerabilities, closing them prevents future attacks in advance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CA" sz="900" dirty="0"/>
              <a:t>Che has done this</a:t>
            </a:r>
            <a:br>
              <a:rPr lang="en-CA" sz="900" dirty="0"/>
            </a:br>
            <a:endParaRPr lang="en-CA" sz="900" dirty="0"/>
          </a:p>
          <a:p>
            <a:r>
              <a:rPr lang="en-CA" sz="1100" dirty="0"/>
              <a:t>All remotely SSH or </a:t>
            </a:r>
            <a:r>
              <a:rPr lang="en-CA" sz="1100" dirty="0" err="1"/>
              <a:t>RDPable</a:t>
            </a:r>
            <a:r>
              <a:rPr lang="en-CA" sz="1100" dirty="0"/>
              <a:t> machines must have some form of 2FA, e.g. DUO, MS Authenticator, Google Keys, etc. 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CA" sz="700" dirty="0" err="1"/>
              <a:t>SSHkeys</a:t>
            </a:r>
            <a:r>
              <a:rPr lang="en-CA" sz="700" dirty="0"/>
              <a:t> with no password requirement are </a:t>
            </a:r>
            <a:r>
              <a:rPr lang="en-CA" sz="700" dirty="0" err="1"/>
              <a:t>totoally</a:t>
            </a:r>
            <a:r>
              <a:rPr lang="en-CA" sz="700" dirty="0"/>
              <a:t> insufficient in 2024.  We’ve got numerous disastrous compromises to prove that.</a:t>
            </a:r>
            <a:br>
              <a:rPr lang="en-CA" sz="700" dirty="0"/>
            </a:br>
            <a:endParaRPr lang="en-CA" sz="700" dirty="0"/>
          </a:p>
          <a:p>
            <a:r>
              <a:rPr lang="en-US" sz="1100" dirty="0"/>
              <a:t>Install </a:t>
            </a:r>
            <a:r>
              <a:rPr lang="en-US" sz="1100" dirty="0" err="1"/>
              <a:t>SentinelOne</a:t>
            </a:r>
            <a:r>
              <a:rPr lang="en-US" sz="1100" dirty="0"/>
              <a:t> wherever you can – Herd immunity will help even if we don’t achieve 100% compliance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900" dirty="0"/>
              <a:t>MME, Che, </a:t>
            </a:r>
            <a:r>
              <a:rPr lang="en-US" sz="900" dirty="0" err="1"/>
              <a:t>EngComp</a:t>
            </a:r>
            <a:r>
              <a:rPr lang="en-US" sz="900" dirty="0"/>
              <a:t> have had much success</a:t>
            </a:r>
          </a:p>
        </p:txBody>
      </p:sp>
    </p:spTree>
    <p:extLst>
      <p:ext uri="{BB962C8B-B14F-4D97-AF65-F5344CB8AC3E}">
        <p14:creationId xmlns:p14="http://schemas.microsoft.com/office/powerpoint/2010/main" val="3175056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FF8D2E5-2C4E-47B1-930B-6C82B7C3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6F905A-8457-AD31-FADB-E82622AF3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1312"/>
            <a:ext cx="10506456" cy="1010264"/>
          </a:xfrm>
        </p:spPr>
        <p:txBody>
          <a:bodyPr anchor="ctr">
            <a:normAutofit/>
          </a:bodyPr>
          <a:lstStyle/>
          <a:p>
            <a:r>
              <a:rPr lang="en-US" dirty="0"/>
              <a:t>Most Recent Attacks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1E4ADA-0EA9-4930-846E-3C11E8BED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7618"/>
            <a:ext cx="128016" cy="6314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380864"/>
            <a:ext cx="1050645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08A0A6E-BD02-452B-46D4-3F12A5A3B8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4143884"/>
              </p:ext>
            </p:extLst>
          </p:nvPr>
        </p:nvGraphicFramePr>
        <p:xfrm>
          <a:off x="838200" y="1650222"/>
          <a:ext cx="10506456" cy="458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53519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9E4B13-B4CD-5AE4-8FAB-B7348168E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 dirty="0"/>
              <a:t>Crown Jewel Assets to Protect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9144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 w="9525">
            <a:solidFill>
              <a:schemeClr val="tx1">
                <a:lumMod val="65000"/>
                <a:lumOff val="3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FD3B475-D663-127A-326F-B95A152F46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4064390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176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C7A48-23CA-8645-F0BD-55B2F6B50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 dirty="0"/>
              <a:t>Current State of Engineering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9144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 w="9525">
            <a:solidFill>
              <a:schemeClr val="tx1">
                <a:lumMod val="65000"/>
                <a:lumOff val="3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29567A89-BB84-DFE5-8BAD-E94BB3D929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0292088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5191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E1224E-6618-482E-BE87-321A7FC1C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EA79DD-9419-A442-1F54-DD2FB5A88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34" y="957447"/>
            <a:ext cx="3383280" cy="4943105"/>
          </a:xfrm>
        </p:spPr>
        <p:txBody>
          <a:bodyPr anchor="ctr">
            <a:normAutofit/>
          </a:bodyPr>
          <a:lstStyle/>
          <a:p>
            <a:r>
              <a:rPr lang="en-US" dirty="0"/>
              <a:t>Typical Threats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6346BE-FDB4-4772-A696-0719490A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8126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9234" y="6163056"/>
            <a:ext cx="33832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7D85616-3565-7537-1CD5-1C6BE42030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004437"/>
              </p:ext>
            </p:extLst>
          </p:nvPr>
        </p:nvGraphicFramePr>
        <p:xfrm>
          <a:off x="4553712" y="621792"/>
          <a:ext cx="6812280" cy="5541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34659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2AB9A-FCD4-A0F8-0FAD-F76512502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Reasons to Improve Security Profile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E8B72-565D-0612-2F81-F968907E6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254313"/>
            <a:ext cx="10168128" cy="4164594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Increasing frequency and breadth of attacks, we need to be better prepared, or we WILL be hacked</a:t>
            </a:r>
            <a:b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US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Board of Governors focused on this</a:t>
            </a:r>
            <a:b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Tri-agency funding requirements – must have data an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 security plans to secure funding</a:t>
            </a:r>
            <a:b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Upcoming Provincial legislation : Bill 194 (</a:t>
            </a:r>
            <a:r>
              <a:rPr lang="en-US" sz="14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https://www.ola.org/en/legislative-business/bills/parliament-43/session-1/bill-194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b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Certain US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sponsored 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research activities must be within the ~100 security requirements defined in NIST SP 800-171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3"/>
              </a:rPr>
              <a:t>https://nvlpubs.nist.gov/nistpubs/SpecialPublications/800-171r3/NIST.SP.800-171r3.html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including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Defense research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Research involving NIH data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Possibly any research involving “sensitive information” sponsored by any agency of the US government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Affects Engineering the most, but also CS, Psych, Health</a:t>
            </a:r>
            <a:b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Insurance</a:t>
            </a:r>
            <a:b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US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Security of all OTHER people’s data depends on the whole place being reasonably secure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85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2BB42-8988-7E08-E334-9CD9C7010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Driving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EAB61-D358-DF04-A5B2-8F5A352B1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Always a tradeoff between ease of use and security </a:t>
            </a:r>
          </a:p>
          <a:p>
            <a:r>
              <a:rPr lang="en-US" dirty="0"/>
              <a:t>Roughly 5% decline in productivity by following our plan can reduce attacks by 90% or more</a:t>
            </a:r>
          </a:p>
          <a:p>
            <a:endParaRPr lang="en-US" dirty="0"/>
          </a:p>
          <a:p>
            <a:r>
              <a:rPr lang="en-US" dirty="0"/>
              <a:t>Improving Security versus Cost</a:t>
            </a:r>
          </a:p>
          <a:p>
            <a:pPr lvl="1"/>
            <a:r>
              <a:rPr lang="en-US" dirty="0"/>
              <a:t>Things we can buy</a:t>
            </a:r>
          </a:p>
          <a:p>
            <a:pPr lvl="1"/>
            <a:r>
              <a:rPr lang="en-US" dirty="0"/>
              <a:t>Things we can do smarter (usually low cost but people/system effort)</a:t>
            </a:r>
          </a:p>
          <a:p>
            <a:pPr lvl="1"/>
            <a:r>
              <a:rPr lang="en-US" dirty="0"/>
              <a:t>Things we can </a:t>
            </a:r>
            <a:r>
              <a:rPr lang="en-US" i="1" dirty="0"/>
              <a:t>stop doing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015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D125B-3E44-88A0-ADEF-3252D0EDA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6" y="548640"/>
            <a:ext cx="10663210" cy="1179576"/>
          </a:xfrm>
        </p:spPr>
        <p:txBody>
          <a:bodyPr/>
          <a:lstStyle/>
          <a:p>
            <a:r>
              <a:rPr lang="en-US" dirty="0"/>
              <a:t>Total Attack Surface for Hackers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2E316-C011-127E-35C0-12D7AE4A7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7" y="1728216"/>
            <a:ext cx="11511642" cy="489892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We have thousands of Internet exposed devices (</a:t>
            </a:r>
            <a:r>
              <a:rPr lang="en-US" dirty="0" err="1"/>
              <a:t>ie</a:t>
            </a:r>
            <a:r>
              <a:rPr lang="en-US" dirty="0"/>
              <a:t>. not on client-only subnets)</a:t>
            </a:r>
            <a:br>
              <a:rPr lang="en-US" dirty="0"/>
            </a:br>
            <a:endParaRPr lang="en-US" dirty="0"/>
          </a:p>
          <a:p>
            <a:r>
              <a:rPr lang="en-US" dirty="0"/>
              <a:t>Many people run web servers, </a:t>
            </a:r>
            <a:r>
              <a:rPr lang="en-US" dirty="0" err="1"/>
              <a:t>sshd</a:t>
            </a:r>
            <a:r>
              <a:rPr lang="en-US" dirty="0"/>
              <a:t>, RDP server, file sharing and other network accessible protocols on their client machines which are remotely accessible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There are 224 remotely accessible UW SSH servers exposed to the world not requiring the VPN</a:t>
            </a:r>
            <a:br>
              <a:rPr lang="en-US" dirty="0"/>
            </a:br>
            <a:endParaRPr lang="en-US" dirty="0"/>
          </a:p>
          <a:p>
            <a:r>
              <a:rPr lang="en-US" dirty="0"/>
              <a:t>Many people are days, weeks, months, or years behind on updates and thus vulnerable to attacks</a:t>
            </a:r>
          </a:p>
          <a:p>
            <a:endParaRPr lang="en-US" dirty="0"/>
          </a:p>
          <a:p>
            <a:r>
              <a:rPr lang="en-US" dirty="0"/>
              <a:t>Settings which make a computer into a good workstation also make it a poor at security</a:t>
            </a:r>
            <a:br>
              <a:rPr lang="en-US" dirty="0"/>
            </a:br>
            <a:endParaRPr lang="en-US" dirty="0"/>
          </a:p>
          <a:p>
            <a:r>
              <a:rPr lang="en-US" dirty="0"/>
              <a:t>We do not have good network partitions – almost everything is accessible to all on campus and often to the whole world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072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65191-583F-4BBA-4BEE-4027E50FD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3978A-DC27-1AEF-223F-67EB9F572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974" y="1728217"/>
            <a:ext cx="11549526" cy="439499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Work from home extends the campus network to the world</a:t>
            </a:r>
          </a:p>
          <a:p>
            <a:pPr lvl="1"/>
            <a:r>
              <a:rPr lang="en-US" dirty="0"/>
              <a:t>VPN can reduce that threat, people try to avoid the VPN because it’s inconvenient</a:t>
            </a:r>
            <a:br>
              <a:rPr lang="en-US" dirty="0"/>
            </a:br>
            <a:endParaRPr lang="en-US" dirty="0"/>
          </a:p>
          <a:p>
            <a:r>
              <a:rPr lang="en-US" dirty="0"/>
              <a:t>SSH Keys and Passwords allow people or bots in</a:t>
            </a:r>
          </a:p>
          <a:p>
            <a:pPr lvl="1"/>
            <a:r>
              <a:rPr lang="en-US" dirty="0"/>
              <a:t>Two Factor authentication helps tremendously, but many systems do not require it</a:t>
            </a:r>
          </a:p>
          <a:p>
            <a:pPr lvl="1"/>
            <a:r>
              <a:rPr lang="en-US" dirty="0"/>
              <a:t>Restricting access through network technology could partition campus more effectively</a:t>
            </a:r>
          </a:p>
          <a:p>
            <a:pPr lvl="1"/>
            <a:endParaRPr lang="en-US" dirty="0"/>
          </a:p>
          <a:p>
            <a:r>
              <a:rPr lang="en-US" dirty="0"/>
              <a:t>Software updates fix many threats</a:t>
            </a:r>
          </a:p>
          <a:p>
            <a:pPr lvl="1"/>
            <a:r>
              <a:rPr lang="en-US" dirty="0"/>
              <a:t>People are reluctant, costs time, </a:t>
            </a:r>
            <a:r>
              <a:rPr lang="en-US" i="1" dirty="0"/>
              <a:t>may break existing software</a:t>
            </a:r>
          </a:p>
          <a:p>
            <a:pPr lvl="1"/>
            <a:r>
              <a:rPr lang="en-US" dirty="0"/>
              <a:t>Varying levels of client isolation reduces </a:t>
            </a:r>
            <a:r>
              <a:rPr lang="en-US" i="1" dirty="0"/>
              <a:t>many</a:t>
            </a:r>
            <a:r>
              <a:rPr lang="en-US" dirty="0"/>
              <a:t> risks associated with older software</a:t>
            </a:r>
          </a:p>
          <a:p>
            <a:pPr lvl="1"/>
            <a:endParaRPr lang="en-US" dirty="0"/>
          </a:p>
          <a:p>
            <a:r>
              <a:rPr lang="en-US" dirty="0"/>
              <a:t>People choosing to installed hacked software and malware </a:t>
            </a:r>
          </a:p>
          <a:p>
            <a:pPr lvl="1"/>
            <a:r>
              <a:rPr lang="en-US" dirty="0"/>
              <a:t>Such as </a:t>
            </a:r>
            <a:r>
              <a:rPr lang="en-US" i="1" dirty="0"/>
              <a:t>cracked</a:t>
            </a:r>
            <a:r>
              <a:rPr lang="en-US" dirty="0"/>
              <a:t> copies of </a:t>
            </a:r>
            <a:r>
              <a:rPr lang="en-US" dirty="0" err="1"/>
              <a:t>Matlab</a:t>
            </a:r>
            <a:r>
              <a:rPr lang="en-US" dirty="0"/>
              <a:t>, </a:t>
            </a:r>
            <a:r>
              <a:rPr lang="en-US" dirty="0" err="1"/>
              <a:t>Solidworks</a:t>
            </a:r>
            <a:r>
              <a:rPr lang="en-US" dirty="0"/>
              <a:t>, etc.</a:t>
            </a:r>
          </a:p>
          <a:p>
            <a:pPr lvl="1"/>
            <a:r>
              <a:rPr lang="en-US" dirty="0"/>
              <a:t>Create back doors </a:t>
            </a:r>
            <a:r>
              <a:rPr lang="en-US"/>
              <a:t>for hacker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065689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DarkSeedLeftStep">
      <a:dk1>
        <a:srgbClr val="000000"/>
      </a:dk1>
      <a:lt1>
        <a:srgbClr val="FFFFFF"/>
      </a:lt1>
      <a:dk2>
        <a:srgbClr val="1B2B30"/>
      </a:dk2>
      <a:lt2>
        <a:srgbClr val="F0F3F2"/>
      </a:lt2>
      <a:accent1>
        <a:srgbClr val="C34D80"/>
      </a:accent1>
      <a:accent2>
        <a:srgbClr val="B13B9F"/>
      </a:accent2>
      <a:accent3>
        <a:srgbClr val="A44DC3"/>
      </a:accent3>
      <a:accent4>
        <a:srgbClr val="6641B4"/>
      </a:accent4>
      <a:accent5>
        <a:srgbClr val="4D58C3"/>
      </a:accent5>
      <a:accent6>
        <a:srgbClr val="3B78B1"/>
      </a:accent6>
      <a:hlink>
        <a:srgbClr val="483FBF"/>
      </a:hlink>
      <a:folHlink>
        <a:srgbClr val="7F7F7F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1685</Words>
  <Application>Microsoft Office PowerPoint</Application>
  <PresentationFormat>Widescreen</PresentationFormat>
  <Paragraphs>198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Courier New</vt:lpstr>
      <vt:lpstr>Neue Haas Grotesk Text Pro</vt:lpstr>
      <vt:lpstr>Times New Roman</vt:lpstr>
      <vt:lpstr>AccentBoxVTI</vt:lpstr>
      <vt:lpstr>Network Security  Fall 2024 Updated for ESAG Oct 28, 2024</vt:lpstr>
      <vt:lpstr>Most Recent Attacks</vt:lpstr>
      <vt:lpstr>Crown Jewel Assets to Protect </vt:lpstr>
      <vt:lpstr>Current State of Engineering</vt:lpstr>
      <vt:lpstr>Typical Threats</vt:lpstr>
      <vt:lpstr>Reasons to Improve Security Profile</vt:lpstr>
      <vt:lpstr>Driving Principles</vt:lpstr>
      <vt:lpstr>Total Attack Surface for Hackers</vt:lpstr>
      <vt:lpstr>Main Challenges</vt:lpstr>
      <vt:lpstr>Threat to Attack Time</vt:lpstr>
      <vt:lpstr>Achieving Goals</vt:lpstr>
      <vt:lpstr>Wired Network 2019</vt:lpstr>
      <vt:lpstr>Network We Need</vt:lpstr>
      <vt:lpstr>SentinelOne – part of the solution</vt:lpstr>
      <vt:lpstr>SentinelOne Uptake</vt:lpstr>
      <vt:lpstr>Takeaway for Engineering Staff</vt:lpstr>
      <vt:lpstr>Takeaways for Today (CAD)</vt:lpstr>
      <vt:lpstr>Next Steps IT Staff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Network Security  Fall 2024</dc:title>
  <dc:creator>Erick Engelke</dc:creator>
  <cp:lastModifiedBy>Erick Engelke</cp:lastModifiedBy>
  <cp:revision>38</cp:revision>
  <dcterms:created xsi:type="dcterms:W3CDTF">2024-10-15T07:22:13Z</dcterms:created>
  <dcterms:modified xsi:type="dcterms:W3CDTF">2024-10-28T17:55:27Z</dcterms:modified>
</cp:coreProperties>
</file>