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1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824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7228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062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9887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0920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682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971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883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797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285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14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426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200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107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210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708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569944E-F6A7-430A-9CE0-4F2541983894}" type="datetimeFigureOut">
              <a:rPr lang="en-CA" smtClean="0"/>
              <a:t>2019-06-24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F4B976D-1235-4607-BC63-C932F66DC63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225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936690"/>
          </a:xfrm>
        </p:spPr>
        <p:txBody>
          <a:bodyPr/>
          <a:lstStyle/>
          <a:p>
            <a:r>
              <a:rPr lang="en-CA" dirty="0" err="1" smtClean="0"/>
              <a:t>ScreenCommander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232366"/>
            <a:ext cx="8825658" cy="1406434"/>
          </a:xfrm>
        </p:spPr>
        <p:txBody>
          <a:bodyPr/>
          <a:lstStyle/>
          <a:p>
            <a:r>
              <a:rPr lang="en-CA" dirty="0" smtClean="0"/>
              <a:t>Taking Control</a:t>
            </a:r>
          </a:p>
          <a:p>
            <a:r>
              <a:rPr lang="en-CA" dirty="0" smtClean="0"/>
              <a:t>Erick Engelke</a:t>
            </a:r>
          </a:p>
          <a:p>
            <a:r>
              <a:rPr lang="en-CA" dirty="0" smtClean="0"/>
              <a:t>Engineering Computing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00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ScreenCommander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862875" cy="3416300"/>
          </a:xfrm>
        </p:spPr>
        <p:txBody>
          <a:bodyPr/>
          <a:lstStyle/>
          <a:p>
            <a:r>
              <a:rPr lang="en-CA" dirty="0"/>
              <a:t>A</a:t>
            </a:r>
            <a:r>
              <a:rPr lang="en-CA" dirty="0" smtClean="0"/>
              <a:t>bility to </a:t>
            </a:r>
            <a:r>
              <a:rPr lang="en-CA" b="1" dirty="0" smtClean="0"/>
              <a:t>take over </a:t>
            </a:r>
            <a:r>
              <a:rPr lang="en-CA" dirty="0" smtClean="0"/>
              <a:t>students’ monitors, get their attention away from Surfing</a:t>
            </a:r>
          </a:p>
          <a:p>
            <a:endParaRPr lang="en-CA" dirty="0" smtClean="0"/>
          </a:p>
          <a:p>
            <a:r>
              <a:rPr lang="en-CA" dirty="0"/>
              <a:t>A</a:t>
            </a:r>
            <a:r>
              <a:rPr lang="en-CA" dirty="0" smtClean="0"/>
              <a:t>bility to send </a:t>
            </a:r>
            <a:r>
              <a:rPr lang="en-CA" b="1" dirty="0" smtClean="0"/>
              <a:t>live video </a:t>
            </a:r>
            <a:r>
              <a:rPr lang="en-CA" dirty="0" smtClean="0"/>
              <a:t>to students screen with clarity better than projectors</a:t>
            </a:r>
          </a:p>
          <a:p>
            <a:endParaRPr lang="en-CA" dirty="0"/>
          </a:p>
          <a:p>
            <a:r>
              <a:rPr lang="en-CA" dirty="0" smtClean="0"/>
              <a:t>Easily adjusted parameters to optimize for speed or quality (video content versus application screens)</a:t>
            </a:r>
          </a:p>
          <a:p>
            <a:endParaRPr lang="en-CA" dirty="0"/>
          </a:p>
          <a:p>
            <a:r>
              <a:rPr lang="en-CA" dirty="0" smtClean="0"/>
              <a:t>Primarily a software solution, assuming adequate network bandwidth – very low cost</a:t>
            </a:r>
          </a:p>
        </p:txBody>
      </p:sp>
    </p:spTree>
    <p:extLst>
      <p:ext uri="{BB962C8B-B14F-4D97-AF65-F5344CB8AC3E}">
        <p14:creationId xmlns:p14="http://schemas.microsoft.com/office/powerpoint/2010/main" val="35976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Commercial Options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05229" cy="3416300"/>
          </a:xfrm>
        </p:spPr>
        <p:txBody>
          <a:bodyPr/>
          <a:lstStyle/>
          <a:p>
            <a:r>
              <a:rPr lang="en-CA" dirty="0" err="1" smtClean="0"/>
              <a:t>ClassNet</a:t>
            </a:r>
            <a:r>
              <a:rPr lang="en-CA" dirty="0" smtClean="0"/>
              <a:t> was an expensive hardware solution which died </a:t>
            </a:r>
            <a:r>
              <a:rPr lang="en-CA" dirty="0"/>
              <a:t>years </a:t>
            </a:r>
            <a:r>
              <a:rPr lang="en-CA" dirty="0" smtClean="0"/>
              <a:t>ago, had scaling, clarity and reliability issues</a:t>
            </a:r>
          </a:p>
          <a:p>
            <a:endParaRPr lang="en-CA" dirty="0"/>
          </a:p>
          <a:p>
            <a:r>
              <a:rPr lang="en-CA" dirty="0" err="1" smtClean="0"/>
              <a:t>NetSupport</a:t>
            </a:r>
            <a:r>
              <a:rPr lang="en-CA" dirty="0" smtClean="0"/>
              <a:t> School software solution </a:t>
            </a:r>
            <a:r>
              <a:rPr lang="en-CA" dirty="0"/>
              <a:t>could never scale to 120+ </a:t>
            </a:r>
            <a:r>
              <a:rPr lang="en-CA" dirty="0" smtClean="0"/>
              <a:t>workstations, also no longer available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11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ScreenCommander</a:t>
            </a:r>
            <a:r>
              <a:rPr lang="en-CA" dirty="0" smtClean="0"/>
              <a:t> in Action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49366" cy="407162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Takes Jpeg compressed image of the instructor’s screen approximately 10 times per second</a:t>
            </a:r>
          </a:p>
          <a:p>
            <a:endParaRPr lang="en-CA" dirty="0" smtClean="0"/>
          </a:p>
          <a:p>
            <a:r>
              <a:rPr lang="en-CA" dirty="0" smtClean="0"/>
              <a:t>This Jpeg compression consumes about one core of the CPU for 1080-ish screens.</a:t>
            </a:r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Student workstations get updates from the server either 10 frames per second, 1fps, or 1/3 fps (every 3 seconds).  The instructor can toggle between the various frame rates.</a:t>
            </a:r>
          </a:p>
          <a:p>
            <a:endParaRPr lang="en-CA" dirty="0" smtClean="0"/>
          </a:p>
          <a:p>
            <a:r>
              <a:rPr lang="en-CA" dirty="0" smtClean="0"/>
              <a:t>Instructor can adjust the quality from 100% to 1% to reduce network load, allowing increased the frame rate.  </a:t>
            </a:r>
          </a:p>
          <a:p>
            <a:endParaRPr lang="en-CA" dirty="0" smtClean="0"/>
          </a:p>
          <a:p>
            <a:r>
              <a:rPr lang="en-CA" dirty="0" smtClean="0"/>
              <a:t>With a fast enough network, all the traffic gets delivered.  If the network is slower, the frame rate drops.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374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Network Delivery of Images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39915" cy="34163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Currently using Unicast HTTP protocol, with clients querying frequently</a:t>
            </a:r>
          </a:p>
          <a:p>
            <a:endParaRPr lang="en-CA" dirty="0"/>
          </a:p>
          <a:p>
            <a:r>
              <a:rPr lang="en-CA" dirty="0" smtClean="0"/>
              <a:t>Tested Multicast and Broadcast, neither offered sufficient reliability in the MM lab (2018), inevitably several computers would fail to receive some data, and the video suffered.</a:t>
            </a:r>
          </a:p>
          <a:p>
            <a:endParaRPr lang="en-CA" dirty="0" smtClean="0"/>
          </a:p>
          <a:p>
            <a:r>
              <a:rPr lang="en-CA" dirty="0" smtClean="0"/>
              <a:t>Two options for server with 120 clients:</a:t>
            </a:r>
          </a:p>
          <a:p>
            <a:pPr lvl="1"/>
            <a:r>
              <a:rPr lang="en-CA" dirty="0" smtClean="0"/>
              <a:t>Use a server with spare CPU core and optional 10G or 2x1G Ethernets (i.e. one dedicated to video)</a:t>
            </a:r>
          </a:p>
          <a:p>
            <a:pPr lvl="1"/>
            <a:r>
              <a:rPr lang="en-CA" dirty="0" smtClean="0"/>
              <a:t>Use a supplemental PC or Raspberry Pi 4 to fan out to the clients : </a:t>
            </a:r>
            <a:r>
              <a:rPr lang="en-CA" dirty="0" err="1" smtClean="0"/>
              <a:t>SCMultiplier</a:t>
            </a:r>
            <a:r>
              <a:rPr lang="en-CA" dirty="0" smtClean="0"/>
              <a:t> application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36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SCMultiplier</a:t>
            </a:r>
            <a:r>
              <a:rPr lang="en-CA" dirty="0" smtClean="0"/>
              <a:t> (Windows/Linux/Pi) Option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46" y="2603500"/>
            <a:ext cx="10698480" cy="3980180"/>
          </a:xfrm>
        </p:spPr>
        <p:txBody>
          <a:bodyPr>
            <a:normAutofit fontScale="77500" lnSpcReduction="20000"/>
          </a:bodyPr>
          <a:lstStyle/>
          <a:p>
            <a:r>
              <a:rPr lang="en-CA" dirty="0" err="1" smtClean="0"/>
              <a:t>SCMultiplier</a:t>
            </a:r>
            <a:r>
              <a:rPr lang="en-CA" dirty="0" smtClean="0"/>
              <a:t> is local software run on a dedicate Windows, Linux or Pi computer to assist with video delivery.  A minimum 4 GB computer is recommended for this software.</a:t>
            </a:r>
          </a:p>
          <a:p>
            <a:endParaRPr lang="en-CA" dirty="0" smtClean="0"/>
          </a:p>
          <a:p>
            <a:r>
              <a:rPr lang="en-CA" dirty="0" smtClean="0"/>
              <a:t>The </a:t>
            </a:r>
            <a:r>
              <a:rPr lang="en-CA" dirty="0" err="1" smtClean="0"/>
              <a:t>SCMuliplier</a:t>
            </a:r>
            <a:r>
              <a:rPr lang="en-CA" dirty="0" smtClean="0"/>
              <a:t> computer </a:t>
            </a:r>
            <a:r>
              <a:rPr lang="en-CA" dirty="0"/>
              <a:t>acts as a traffic multiplier, offloading </a:t>
            </a:r>
            <a:r>
              <a:rPr lang="en-CA" dirty="0" smtClean="0"/>
              <a:t>network CPU effort from </a:t>
            </a:r>
            <a:r>
              <a:rPr lang="en-CA" dirty="0"/>
              <a:t>the Instructor’s </a:t>
            </a:r>
            <a:r>
              <a:rPr lang="en-CA" dirty="0" smtClean="0"/>
              <a:t>PC while efficiently fanning data out to clients.  The instructor computer is only as </a:t>
            </a:r>
            <a:r>
              <a:rPr lang="en-CA" i="1" dirty="0" smtClean="0"/>
              <a:t>loaded</a:t>
            </a:r>
            <a:r>
              <a:rPr lang="en-CA" dirty="0"/>
              <a:t> </a:t>
            </a:r>
            <a:r>
              <a:rPr lang="en-CA" dirty="0" smtClean="0"/>
              <a:t>as if it had a single client.</a:t>
            </a:r>
          </a:p>
          <a:p>
            <a:endParaRPr lang="en-CA" dirty="0"/>
          </a:p>
          <a:p>
            <a:r>
              <a:rPr lang="en-CA" dirty="0" smtClean="0"/>
              <a:t>The </a:t>
            </a:r>
            <a:r>
              <a:rPr lang="en-CA" dirty="0" err="1" smtClean="0"/>
              <a:t>SCMultiplier</a:t>
            </a:r>
            <a:r>
              <a:rPr lang="en-CA" dirty="0" smtClean="0"/>
              <a:t> computer communicates as a client to the server, and as a http server to the client workstations.</a:t>
            </a:r>
          </a:p>
          <a:p>
            <a:endParaRPr lang="en-CA" dirty="0" smtClean="0"/>
          </a:p>
          <a:p>
            <a:r>
              <a:rPr lang="en-CA" dirty="0" smtClean="0"/>
              <a:t>All client workstations listen only to the multiplier.  This adds a small approximately 2 millisecond delay.</a:t>
            </a:r>
          </a:p>
          <a:p>
            <a:endParaRPr lang="en-CA" dirty="0"/>
          </a:p>
          <a:p>
            <a:r>
              <a:rPr lang="en-CA" dirty="0" smtClean="0"/>
              <a:t>Using </a:t>
            </a:r>
            <a:r>
              <a:rPr lang="en-CA" dirty="0" err="1" smtClean="0"/>
              <a:t>SCMultiplier</a:t>
            </a:r>
            <a:r>
              <a:rPr lang="en-CA" dirty="0" smtClean="0"/>
              <a:t> with dedicated 1 </a:t>
            </a:r>
            <a:r>
              <a:rPr lang="en-CA" dirty="0" err="1" smtClean="0"/>
              <a:t>Gbps</a:t>
            </a:r>
            <a:r>
              <a:rPr lang="en-CA" dirty="0" smtClean="0"/>
              <a:t> Ethernet can serve 120 clients @ 80% quality, 10 frames per second of typical desktop screen images</a:t>
            </a:r>
          </a:p>
          <a:p>
            <a:endParaRPr lang="en-CA" dirty="0"/>
          </a:p>
          <a:p>
            <a:r>
              <a:rPr lang="en-CA" dirty="0" smtClean="0"/>
              <a:t>For video content streaming the system can scale down the quality or add additional network cards  or a 10GB card </a:t>
            </a:r>
          </a:p>
          <a:p>
            <a:pPr marL="0" indent="0">
              <a:buNone/>
            </a:pPr>
            <a:endParaRPr lang="en-CA" dirty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68009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Instructor Control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From an instructor’s perspective, controlling the system is easy.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 Just click the </a:t>
            </a:r>
            <a:r>
              <a:rPr lang="en-CA" dirty="0" err="1" smtClean="0"/>
              <a:t>ScreenCommander</a:t>
            </a:r>
            <a:r>
              <a:rPr lang="en-CA" dirty="0" smtClean="0"/>
              <a:t> icon on the presenter computer when it is desirable to take over screens and broadcast video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Close the </a:t>
            </a:r>
            <a:r>
              <a:rPr lang="en-CA" dirty="0" err="1" smtClean="0"/>
              <a:t>ScreenCommander</a:t>
            </a:r>
            <a:r>
              <a:rPr lang="en-CA" dirty="0" smtClean="0"/>
              <a:t> window to relinquish control back to the class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Optionally, select one of three update speed (10 fps, 1 fps, 0.3 fps) or move the quality slider to reduce quality.  These steps are not necessary for most applications.</a:t>
            </a:r>
          </a:p>
          <a:p>
            <a:pPr lvl="1"/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70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Limitations and Expectations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31355" cy="3823426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The system was designed for 120 workstations, but it can be scaled up to much larger distribution sizes, just requiring ample network resources and one or more </a:t>
            </a:r>
            <a:r>
              <a:rPr lang="en-CA" dirty="0" err="1" smtClean="0"/>
              <a:t>SCMultiplier</a:t>
            </a:r>
            <a:r>
              <a:rPr lang="en-CA" dirty="0" smtClean="0"/>
              <a:t> computers</a:t>
            </a:r>
          </a:p>
          <a:p>
            <a:endParaRPr lang="en-CA" dirty="0"/>
          </a:p>
          <a:p>
            <a:r>
              <a:rPr lang="en-CA" dirty="0" smtClean="0"/>
              <a:t>The frame rate of 10 fps is largely due to the CPU effort of encoding Jpegs.  There are GPU assisted algorithms which would improve the frame rate</a:t>
            </a:r>
          </a:p>
          <a:p>
            <a:endParaRPr lang="en-CA" dirty="0"/>
          </a:p>
          <a:p>
            <a:r>
              <a:rPr lang="en-CA" dirty="0" smtClean="0"/>
              <a:t>The screen resolution of 1600x1000 was tested.  4K screen resolutions would require much more computing power and is not recommended.</a:t>
            </a:r>
          </a:p>
          <a:p>
            <a:endParaRPr lang="en-CA" dirty="0"/>
          </a:p>
          <a:p>
            <a:r>
              <a:rPr lang="en-CA" dirty="0" smtClean="0"/>
              <a:t>The intended labs (Multimedia, Graphics lab) should be upgraded to have a few 10G ports, and local packets grown up to 9kB, which would improve performance significantly. 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6192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280</TotalTime>
  <Words>658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ScreenCommander</vt:lpstr>
      <vt:lpstr>ScreenCommander</vt:lpstr>
      <vt:lpstr>Commercial Options</vt:lpstr>
      <vt:lpstr>ScreenCommander in Action</vt:lpstr>
      <vt:lpstr>Network Delivery of Images</vt:lpstr>
      <vt:lpstr>SCMultiplier (Windows/Linux/Pi) Option</vt:lpstr>
      <vt:lpstr>Instructor Control</vt:lpstr>
      <vt:lpstr>Limitations and Expectations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ScreenCommander</dc:title>
  <dc:creator>Erick Engelke</dc:creator>
  <cp:lastModifiedBy>Erick Engelke</cp:lastModifiedBy>
  <cp:revision>12</cp:revision>
  <dcterms:created xsi:type="dcterms:W3CDTF">2019-06-24T16:51:54Z</dcterms:created>
  <dcterms:modified xsi:type="dcterms:W3CDTF">2019-06-24T21:31:56Z</dcterms:modified>
</cp:coreProperties>
</file>