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1" r:id="rId4"/>
    <p:sldId id="269" r:id="rId5"/>
    <p:sldId id="258" r:id="rId6"/>
    <p:sldId id="259" r:id="rId7"/>
    <p:sldId id="260" r:id="rId8"/>
    <p:sldId id="263" r:id="rId9"/>
    <p:sldId id="270" r:id="rId10"/>
    <p:sldId id="261" r:id="rId11"/>
    <p:sldId id="265" r:id="rId12"/>
    <p:sldId id="264" r:id="rId13"/>
    <p:sldId id="268" r:id="rId14"/>
    <p:sldId id="266" r:id="rId15"/>
    <p:sldId id="262"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94"/>
  </p:normalViewPr>
  <p:slideViewPr>
    <p:cSldViewPr snapToGrid="0">
      <p:cViewPr varScale="1">
        <p:scale>
          <a:sx n="106" d="100"/>
          <a:sy n="106" d="100"/>
        </p:scale>
        <p:origin x="126"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3444-0938-3AA7-8292-1279F38B9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DCF133-D3D3-7AFC-F7AA-F2DF45850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BA08C7-F9E4-3184-3CA5-0CC1DAD3CB6A}"/>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96987314-9688-4FE4-87CD-7B83DCC1E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8E5F6-158D-FF9B-61EA-3661C058F2F3}"/>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307048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098E-A3D4-5FB1-BF7A-7520A3B06D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6E14F8-60E5-13B1-5904-D13D791191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2396D-5324-572B-8DB1-853293034F4C}"/>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A7C04482-0080-A33F-D9EF-B86BBE68A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DF46D-01FE-437F-C8EF-502D6556ED13}"/>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401728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1BA3D-79D9-0699-BA14-0E1A3C08F8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77637-A2F4-7DC7-8641-4886261A6E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A917D-1776-5AC7-9752-3F05D995E21B}"/>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DE6BB362-02CC-EC39-041C-7258E678C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EB132-3F04-8898-579D-EA2444BF5E61}"/>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379476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7C314-2E17-C1B6-3195-94A3A3457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95F69B-9F7E-513D-6A31-D9E43EB2A1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EE08A-28DD-1467-39A9-21E5C00E36DB}"/>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C7190735-5D4E-2A30-A822-2147CBBCC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EF9E5-527D-61B9-1CFC-CCA4A52CDD1F}"/>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203521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1725-5B57-AB34-B4A5-2EE9B151BD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0F3C25-C58D-D05E-1190-BCFD7B39F2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90A4C1-6AA2-C14B-F546-320435D5C255}"/>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9355F4E9-CF88-1F64-4D78-3078F2255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94135-9CA4-5E90-005A-42F74481982A}"/>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412739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F821-4FD2-C7B9-6B02-C9DE24C77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22F2C-C081-18DF-51B0-EE8653DEF9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D09094-2EBA-7903-0C0A-66F9D0EAF6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F1B99E-7B08-84EB-4C81-BAC55D3821F1}"/>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6" name="Footer Placeholder 5">
            <a:extLst>
              <a:ext uri="{FF2B5EF4-FFF2-40B4-BE49-F238E27FC236}">
                <a16:creationId xmlns:a16="http://schemas.microsoft.com/office/drawing/2014/main" id="{F709D760-8B59-3A71-3553-86D809B3C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0B71E-6BFA-F785-FAA7-DB6FED245416}"/>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4100017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3563-EC04-05B0-1B38-FFD854ECC3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847585-AA51-3576-E7D2-1741A8EC79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59EFB-1E0B-BDB7-BAC1-F7E4D7F8D3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64FA2C-2B0E-CE89-BD03-DB2A3F6447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181054-8740-A0A2-CB30-7C3290FDD4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3221D-8331-173F-3679-1F3E5BF15C76}"/>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8" name="Footer Placeholder 7">
            <a:extLst>
              <a:ext uri="{FF2B5EF4-FFF2-40B4-BE49-F238E27FC236}">
                <a16:creationId xmlns:a16="http://schemas.microsoft.com/office/drawing/2014/main" id="{3DB6184E-5975-3201-CCEB-9F77E43DAB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B00372-6CAF-D93C-D73E-0E7800BD8290}"/>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102201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4955-F3D7-F289-D0FD-58F785D21B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54658B-BC02-05CC-6641-DBFB60DE5AD4}"/>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4" name="Footer Placeholder 3">
            <a:extLst>
              <a:ext uri="{FF2B5EF4-FFF2-40B4-BE49-F238E27FC236}">
                <a16:creationId xmlns:a16="http://schemas.microsoft.com/office/drawing/2014/main" id="{D39E8222-5D62-6DDD-57B8-4A7C8BF63B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1CF43A-B435-3883-B875-CCDDC31B41E1}"/>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887184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6C7F61-2EDC-0BBA-A9B9-A39EC1B8A3B1}"/>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3" name="Footer Placeholder 2">
            <a:extLst>
              <a:ext uri="{FF2B5EF4-FFF2-40B4-BE49-F238E27FC236}">
                <a16:creationId xmlns:a16="http://schemas.microsoft.com/office/drawing/2014/main" id="{F19E4D12-B53C-BDFB-B8EB-D164F065A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D5C83F-BEE0-1131-587A-15B1EB149F27}"/>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303506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8AC1-BFFF-E7D9-BE1B-3A7B34C4E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9A15F3-B747-5856-B7B3-976BDB6E4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1234F6-D90D-BE73-C101-2F336D627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CE2A9-D0E1-E00F-6793-F6116EF70889}"/>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6" name="Footer Placeholder 5">
            <a:extLst>
              <a:ext uri="{FF2B5EF4-FFF2-40B4-BE49-F238E27FC236}">
                <a16:creationId xmlns:a16="http://schemas.microsoft.com/office/drawing/2014/main" id="{B1291C9E-86B5-464C-5DCA-1E6BB2C02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BF8BAA-7C0F-B953-5C45-BF857F9A361D}"/>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3604759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C442-A0F1-ED19-703D-6B47C3D23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DDA7B5-7A90-1F2F-393C-EA6309189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3E2CAF-90F7-3462-3B89-4B50FE11C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AE8BD-BE03-1218-5C60-90B8E181D071}"/>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6" name="Footer Placeholder 5">
            <a:extLst>
              <a:ext uri="{FF2B5EF4-FFF2-40B4-BE49-F238E27FC236}">
                <a16:creationId xmlns:a16="http://schemas.microsoft.com/office/drawing/2014/main" id="{C43969D5-B308-80A0-12AA-BDC639CE1B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93CD4-2CB3-F52C-778B-E18263A4F3E8}"/>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2422800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7FC2F-6F8E-49EB-FB97-5ECA22766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BBDB9D-D997-8DCB-F24F-36406A4EF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11D6E-4DAF-813B-6093-21381C63A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CDCFAF34-883A-DD4B-5E65-DF4FF9F837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E47353-9D3C-87FF-7BFA-7D0092FC72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A2D8B-4840-D143-88EB-70864A71C449}" type="slidenum">
              <a:rPr lang="en-US" smtClean="0"/>
              <a:t>‹#›</a:t>
            </a:fld>
            <a:endParaRPr lang="en-US"/>
          </a:p>
        </p:txBody>
      </p:sp>
    </p:spTree>
    <p:extLst>
      <p:ext uri="{BB962C8B-B14F-4D97-AF65-F5344CB8AC3E}">
        <p14:creationId xmlns:p14="http://schemas.microsoft.com/office/powerpoint/2010/main" val="2243660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engstu/useri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uwaterloo.ca/information-systems-technology/about/policies-standards-and-guidelines/campus-computing-and-network/guidelines-use-waterloo-computing-and-network-resourc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Wires Linked To Core Router">
            <a:extLst>
              <a:ext uri="{FF2B5EF4-FFF2-40B4-BE49-F238E27FC236}">
                <a16:creationId xmlns:a16="http://schemas.microsoft.com/office/drawing/2014/main" id="{F5621E85-2517-A58A-4F85-3583DE315D1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01" r="1" b="18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3F70A-6EA3-A8B7-8D1C-76602986914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Student VM Cloud System</a:t>
            </a:r>
            <a:br>
              <a:rPr lang="en-US" sz="5200" dirty="0">
                <a:solidFill>
                  <a:srgbClr val="FFFFFF"/>
                </a:solidFill>
              </a:rPr>
            </a:br>
            <a:r>
              <a:rPr lang="en-US" sz="5200" dirty="0" err="1">
                <a:solidFill>
                  <a:srgbClr val="FFFFFF"/>
                </a:solidFill>
              </a:rPr>
              <a:t>Eng</a:t>
            </a:r>
            <a:r>
              <a:rPr lang="en-US" sz="5200" dirty="0">
                <a:solidFill>
                  <a:srgbClr val="FFFFFF"/>
                </a:solidFill>
              </a:rPr>
              <a:t> Stu Cloud</a:t>
            </a:r>
          </a:p>
        </p:txBody>
      </p:sp>
      <p:sp>
        <p:nvSpPr>
          <p:cNvPr id="3" name="Subtitle 2">
            <a:extLst>
              <a:ext uri="{FF2B5EF4-FFF2-40B4-BE49-F238E27FC236}">
                <a16:creationId xmlns:a16="http://schemas.microsoft.com/office/drawing/2014/main" id="{1E90AC41-8CC4-5F59-4EE8-F425B4A1C4F7}"/>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a:solidFill>
                  <a:srgbClr val="FFFFFF"/>
                </a:solidFill>
              </a:rPr>
              <a:t>Engineering Computing</a:t>
            </a:r>
          </a:p>
          <a:p>
            <a:r>
              <a:rPr lang="en-US" sz="2200">
                <a:solidFill>
                  <a:srgbClr val="FFFFFF"/>
                </a:solidFill>
              </a:rPr>
              <a:t>University of Waterloo</a:t>
            </a:r>
          </a:p>
          <a:p>
            <a:r>
              <a:rPr lang="en-US" sz="2200">
                <a:solidFill>
                  <a:srgbClr val="FFFFFF"/>
                </a:solidFill>
              </a:rPr>
              <a:t>December 2023</a:t>
            </a:r>
          </a:p>
        </p:txBody>
      </p:sp>
    </p:spTree>
    <p:extLst>
      <p:ext uri="{BB962C8B-B14F-4D97-AF65-F5344CB8AC3E}">
        <p14:creationId xmlns:p14="http://schemas.microsoft.com/office/powerpoint/2010/main" val="113943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mute="1">
                <p:cTn id="17" repeatCount="indefinite" fill="hold" display="0">
                  <p:stCondLst>
                    <p:cond delay="indefinite"/>
                  </p:stCondLst>
                </p:cTn>
                <p:tgtEl>
                  <p:spTgt spid="5"/>
                </p:tgtEl>
              </p:cMediaNode>
            </p:vide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74E9DF-773A-425D-9A47-6B045F0F3E4E}"/>
              </a:ext>
            </a:extLst>
          </p:cNvPr>
          <p:cNvSpPr>
            <a:spLocks noGrp="1"/>
          </p:cNvSpPr>
          <p:nvPr>
            <p:ph type="title"/>
          </p:nvPr>
        </p:nvSpPr>
        <p:spPr>
          <a:xfrm>
            <a:off x="553999" y="105104"/>
            <a:ext cx="6284790" cy="1052349"/>
          </a:xfrm>
        </p:spPr>
        <p:txBody>
          <a:bodyPr>
            <a:normAutofit/>
          </a:bodyPr>
          <a:lstStyle/>
          <a:p>
            <a:r>
              <a:rPr lang="en-US" sz="4000" dirty="0"/>
              <a:t>Cloud-</a:t>
            </a:r>
            <a:r>
              <a:rPr lang="en-US" sz="4000" dirty="0" err="1"/>
              <a:t>init</a:t>
            </a:r>
            <a:endParaRPr lang="en-US" sz="4000" dirty="0"/>
          </a:p>
        </p:txBody>
      </p:sp>
      <p:sp>
        <p:nvSpPr>
          <p:cNvPr id="3" name="Content Placeholder 2">
            <a:extLst>
              <a:ext uri="{FF2B5EF4-FFF2-40B4-BE49-F238E27FC236}">
                <a16:creationId xmlns:a16="http://schemas.microsoft.com/office/drawing/2014/main" id="{1C36225A-6425-3BFB-5935-F9DA4592B78D}"/>
              </a:ext>
            </a:extLst>
          </p:cNvPr>
          <p:cNvSpPr>
            <a:spLocks noGrp="1"/>
          </p:cNvSpPr>
          <p:nvPr>
            <p:ph idx="1"/>
          </p:nvPr>
        </p:nvSpPr>
        <p:spPr>
          <a:xfrm>
            <a:off x="283779" y="1157453"/>
            <a:ext cx="6555011" cy="4976648"/>
          </a:xfrm>
        </p:spPr>
        <p:txBody>
          <a:bodyPr>
            <a:noAutofit/>
          </a:bodyPr>
          <a:lstStyle/>
          <a:p>
            <a:pPr>
              <a:lnSpc>
                <a:spcPct val="160000"/>
              </a:lnSpc>
            </a:pPr>
            <a:r>
              <a:rPr lang="en-US" sz="1800" dirty="0"/>
              <a:t>We Download cloud-</a:t>
            </a:r>
            <a:r>
              <a:rPr lang="en-US" sz="1800" dirty="0" err="1"/>
              <a:t>init</a:t>
            </a:r>
            <a:r>
              <a:rPr lang="en-US" sz="1800" dirty="0"/>
              <a:t>-ready binaries (to get started)</a:t>
            </a:r>
          </a:p>
          <a:p>
            <a:pPr>
              <a:lnSpc>
                <a:spcPct val="100000"/>
              </a:lnSpc>
            </a:pPr>
            <a:r>
              <a:rPr lang="en-US" sz="1800" dirty="0"/>
              <a:t>Or generate our own Cloud-</a:t>
            </a:r>
            <a:r>
              <a:rPr lang="en-US" sz="1800" dirty="0" err="1"/>
              <a:t>init</a:t>
            </a:r>
            <a:r>
              <a:rPr lang="en-US" sz="1800" dirty="0"/>
              <a:t> binaries – easy with Ubuntu</a:t>
            </a:r>
          </a:p>
          <a:p>
            <a:pPr>
              <a:lnSpc>
                <a:spcPct val="100000"/>
              </a:lnSpc>
            </a:pPr>
            <a:r>
              <a:rPr lang="en-US" sz="1800" dirty="0"/>
              <a:t>set parameters, create Template for future VMs</a:t>
            </a:r>
          </a:p>
          <a:p>
            <a:pPr>
              <a:lnSpc>
                <a:spcPct val="100000"/>
              </a:lnSpc>
            </a:pPr>
            <a:r>
              <a:rPr lang="en-US" sz="1800" dirty="0"/>
              <a:t>Go from request and Template to working VM in about 5 minutes</a:t>
            </a:r>
          </a:p>
          <a:p>
            <a:pPr>
              <a:lnSpc>
                <a:spcPct val="160000"/>
              </a:lnSpc>
            </a:pPr>
            <a:r>
              <a:rPr lang="en-US" sz="1800" dirty="0"/>
              <a:t>Cloud-</a:t>
            </a:r>
            <a:r>
              <a:rPr lang="en-US" sz="1800" dirty="0" err="1"/>
              <a:t>init</a:t>
            </a:r>
            <a:r>
              <a:rPr lang="en-US" sz="1800" dirty="0"/>
              <a:t> images automatically resize </a:t>
            </a:r>
          </a:p>
          <a:p>
            <a:pPr lvl="1">
              <a:lnSpc>
                <a:spcPct val="100000"/>
              </a:lnSpc>
            </a:pPr>
            <a:r>
              <a:rPr lang="en-US" sz="1800" dirty="0"/>
              <a:t>Start with 400ish MB of disk, just increase, reboot VM, and it’s done</a:t>
            </a:r>
          </a:p>
          <a:p>
            <a:pPr>
              <a:lnSpc>
                <a:spcPct val="100000"/>
              </a:lnSpc>
            </a:pPr>
            <a:r>
              <a:rPr lang="en-US" sz="1800" dirty="0"/>
              <a:t>Use post-install script to add </a:t>
            </a:r>
            <a:r>
              <a:rPr lang="en-US" sz="1800" dirty="0" err="1"/>
              <a:t>SentinalOne</a:t>
            </a:r>
            <a:r>
              <a:rPr lang="en-US" sz="1800" dirty="0"/>
              <a:t>, Qualys, etc.</a:t>
            </a:r>
          </a:p>
          <a:p>
            <a:pPr>
              <a:lnSpc>
                <a:spcPct val="100000"/>
              </a:lnSpc>
            </a:pPr>
            <a:r>
              <a:rPr lang="en-US" sz="1800" dirty="0"/>
              <a:t>We may join the domain too… exploring benefits</a:t>
            </a:r>
          </a:p>
          <a:p>
            <a:pPr>
              <a:lnSpc>
                <a:spcPct val="100000"/>
              </a:lnSpc>
            </a:pPr>
            <a:r>
              <a:rPr lang="en-US" sz="1800" dirty="0"/>
              <a:t>Pass </a:t>
            </a:r>
            <a:r>
              <a:rPr lang="en-US" sz="1800" dirty="0" err="1"/>
              <a:t>sshkeys</a:t>
            </a:r>
            <a:r>
              <a:rPr lang="en-US" sz="1800" dirty="0"/>
              <a:t> for “root-</a:t>
            </a:r>
            <a:r>
              <a:rPr lang="en-US" sz="1800" dirty="0" err="1"/>
              <a:t>sudo</a:t>
            </a:r>
            <a:r>
              <a:rPr lang="en-US" sz="1800" dirty="0"/>
              <a:t>-able” user in </a:t>
            </a:r>
            <a:r>
              <a:rPr lang="en-US" sz="1800" dirty="0" err="1"/>
              <a:t>EngComp</a:t>
            </a:r>
            <a:endParaRPr lang="en-US" sz="1800" dirty="0"/>
          </a:p>
          <a:p>
            <a:pPr>
              <a:lnSpc>
                <a:spcPct val="100000"/>
              </a:lnSpc>
            </a:pPr>
            <a:r>
              <a:rPr lang="en-US" sz="1800" dirty="0"/>
              <a:t>Pass </a:t>
            </a:r>
            <a:r>
              <a:rPr lang="en-US" sz="1800" dirty="0" err="1"/>
              <a:t>sshkeys</a:t>
            </a:r>
            <a:r>
              <a:rPr lang="en-US" sz="1800" dirty="0"/>
              <a:t> </a:t>
            </a:r>
            <a:r>
              <a:rPr lang="en-US" sz="1800" dirty="0" err="1"/>
              <a:t>fo</a:t>
            </a:r>
            <a:r>
              <a:rPr lang="en-US" sz="1800" dirty="0"/>
              <a:t> user using campus </a:t>
            </a:r>
            <a:r>
              <a:rPr lang="en-US" sz="1800" dirty="0" err="1"/>
              <a:t>AuthMan</a:t>
            </a:r>
            <a:r>
              <a:rPr lang="en-US" sz="1800" dirty="0"/>
              <a:t> SSH key service</a:t>
            </a:r>
          </a:p>
        </p:txBody>
      </p:sp>
      <p:pic>
        <p:nvPicPr>
          <p:cNvPr id="5" name="Picture 4" descr="Geometric white clouds on a blue sky">
            <a:extLst>
              <a:ext uri="{FF2B5EF4-FFF2-40B4-BE49-F238E27FC236}">
                <a16:creationId xmlns:a16="http://schemas.microsoft.com/office/drawing/2014/main" id="{D5953100-2EA7-1C0B-6C42-DA311CA184F8}"/>
              </a:ext>
            </a:extLst>
          </p:cNvPr>
          <p:cNvPicPr>
            <a:picLocks noChangeAspect="1"/>
          </p:cNvPicPr>
          <p:nvPr/>
        </p:nvPicPr>
        <p:blipFill rotWithShape="1">
          <a:blip r:embed="rId2"/>
          <a:srcRect l="8303" r="37097"/>
          <a:stretch/>
        </p:blipFill>
        <p:spPr>
          <a:xfrm>
            <a:off x="7199440" y="10"/>
            <a:ext cx="4992560" cy="6857990"/>
          </a:xfrm>
          <a:prstGeom prst="rect">
            <a:avLst/>
          </a:prstGeom>
          <a:effectLst/>
        </p:spPr>
      </p:pic>
    </p:spTree>
    <p:extLst>
      <p:ext uri="{BB962C8B-B14F-4D97-AF65-F5344CB8AC3E}">
        <p14:creationId xmlns:p14="http://schemas.microsoft.com/office/powerpoint/2010/main" val="3397868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35429F-90CE-2975-174E-DBDCA52F49B9}"/>
              </a:ext>
            </a:extLst>
          </p:cNvPr>
          <p:cNvSpPr>
            <a:spLocks noGrp="1"/>
          </p:cNvSpPr>
          <p:nvPr>
            <p:ph type="title"/>
          </p:nvPr>
        </p:nvSpPr>
        <p:spPr>
          <a:xfrm>
            <a:off x="836679" y="462456"/>
            <a:ext cx="6002110" cy="872358"/>
          </a:xfrm>
        </p:spPr>
        <p:txBody>
          <a:bodyPr>
            <a:normAutofit/>
          </a:bodyPr>
          <a:lstStyle/>
          <a:p>
            <a:r>
              <a:rPr lang="en-US" sz="4000" dirty="0"/>
              <a:t>Resource Allocation</a:t>
            </a:r>
          </a:p>
        </p:txBody>
      </p:sp>
      <p:sp>
        <p:nvSpPr>
          <p:cNvPr id="3" name="Content Placeholder 2">
            <a:extLst>
              <a:ext uri="{FF2B5EF4-FFF2-40B4-BE49-F238E27FC236}">
                <a16:creationId xmlns:a16="http://schemas.microsoft.com/office/drawing/2014/main" id="{1950125D-7487-189E-48AE-15882015C906}"/>
              </a:ext>
            </a:extLst>
          </p:cNvPr>
          <p:cNvSpPr>
            <a:spLocks noGrp="1"/>
          </p:cNvSpPr>
          <p:nvPr>
            <p:ph idx="1"/>
          </p:nvPr>
        </p:nvSpPr>
        <p:spPr>
          <a:xfrm>
            <a:off x="388883" y="1334814"/>
            <a:ext cx="6449907" cy="4799287"/>
          </a:xfrm>
        </p:spPr>
        <p:txBody>
          <a:bodyPr>
            <a:normAutofit fontScale="92500"/>
          </a:bodyPr>
          <a:lstStyle/>
          <a:p>
            <a:r>
              <a:rPr lang="en-US" sz="2000" dirty="0"/>
              <a:t>Efficiencies gained by shared resources.</a:t>
            </a:r>
          </a:p>
          <a:p>
            <a:r>
              <a:rPr lang="en-US" sz="2000" dirty="0"/>
              <a:t>Disk is relatively cheap.  But ZRAID redundancy and backups mean we must have roughly 2.5 times the formatted disk capacity.   So 20 GB user space consumes 50 GB of total storage.  Less if we enable ZFS compression.</a:t>
            </a:r>
          </a:p>
          <a:p>
            <a:r>
              <a:rPr lang="en-US" sz="2000" dirty="0"/>
              <a:t>Memory is a somewhat shared resource. Most VMs don’t use 100% of available RAM 100% of the time.</a:t>
            </a:r>
          </a:p>
          <a:p>
            <a:r>
              <a:rPr lang="en-US" sz="2000" dirty="0"/>
              <a:t>vCPUs are usually less than 1:1 with real XEON CPU cores</a:t>
            </a:r>
          </a:p>
          <a:p>
            <a:r>
              <a:rPr lang="en-US" sz="2000" dirty="0"/>
              <a:t>Not every VM is active and busy 100% of time</a:t>
            </a:r>
          </a:p>
          <a:p>
            <a:r>
              <a:rPr lang="en-US" sz="2000" dirty="0"/>
              <a:t>Not every VM’s software is busy processing all the time</a:t>
            </a:r>
          </a:p>
          <a:p>
            <a:r>
              <a:rPr lang="en-US" sz="2000" dirty="0"/>
              <a:t>Processing is suspended while data transferring to/from disk</a:t>
            </a:r>
          </a:p>
          <a:p>
            <a:r>
              <a:rPr lang="en-US" sz="2000" dirty="0"/>
              <a:t>Xeon Server CPUs are faster than general performance CPUs</a:t>
            </a:r>
          </a:p>
          <a:p>
            <a:r>
              <a:rPr lang="en-US" sz="2000" dirty="0"/>
              <a:t>We will initially oversubscribe 4:1 and monitor the results.  Future expansion may adjust for experiences and funding</a:t>
            </a:r>
          </a:p>
        </p:txBody>
      </p:sp>
      <p:pic>
        <p:nvPicPr>
          <p:cNvPr id="5" name="Picture 4" descr="Circuit board">
            <a:extLst>
              <a:ext uri="{FF2B5EF4-FFF2-40B4-BE49-F238E27FC236}">
                <a16:creationId xmlns:a16="http://schemas.microsoft.com/office/drawing/2014/main" id="{D1945D2D-870E-94DB-0E0B-2A93AD4577E8}"/>
              </a:ext>
            </a:extLst>
          </p:cNvPr>
          <p:cNvPicPr>
            <a:picLocks noChangeAspect="1"/>
          </p:cNvPicPr>
          <p:nvPr/>
        </p:nvPicPr>
        <p:blipFill rotWithShape="1">
          <a:blip r:embed="rId2"/>
          <a:srcRect l="37621" r="13785" b="-1"/>
          <a:stretch/>
        </p:blipFill>
        <p:spPr>
          <a:xfrm>
            <a:off x="7199440" y="10"/>
            <a:ext cx="4992560" cy="6857990"/>
          </a:xfrm>
          <a:prstGeom prst="rect">
            <a:avLst/>
          </a:prstGeom>
          <a:effectLst/>
        </p:spPr>
      </p:pic>
    </p:spTree>
    <p:extLst>
      <p:ext uri="{BB962C8B-B14F-4D97-AF65-F5344CB8AC3E}">
        <p14:creationId xmlns:p14="http://schemas.microsoft.com/office/powerpoint/2010/main" val="2795548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81EB5-79F5-F51A-6AEF-595D751798DC}"/>
              </a:ext>
            </a:extLst>
          </p:cNvPr>
          <p:cNvSpPr>
            <a:spLocks noGrp="1"/>
          </p:cNvSpPr>
          <p:nvPr>
            <p:ph type="title"/>
          </p:nvPr>
        </p:nvSpPr>
        <p:spPr>
          <a:xfrm>
            <a:off x="6094105" y="52996"/>
            <a:ext cx="4977976" cy="703749"/>
          </a:xfrm>
        </p:spPr>
        <p:txBody>
          <a:bodyPr>
            <a:normAutofit/>
          </a:bodyPr>
          <a:lstStyle/>
          <a:p>
            <a:r>
              <a:rPr lang="en-US" sz="3600" dirty="0">
                <a:solidFill>
                  <a:schemeClr val="tx2"/>
                </a:solidFill>
              </a:rPr>
              <a:t>User Experience</a:t>
            </a:r>
          </a:p>
        </p:txBody>
      </p:sp>
      <p:pic>
        <p:nvPicPr>
          <p:cNvPr id="7" name="Graphic 6" descr="Cloud Computing">
            <a:extLst>
              <a:ext uri="{FF2B5EF4-FFF2-40B4-BE49-F238E27FC236}">
                <a16:creationId xmlns:a16="http://schemas.microsoft.com/office/drawing/2014/main" id="{0404C98F-722D-222D-B650-E811C9E682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5FF1C4D3-8E64-C557-9085-F5ADC6A5E8D4}"/>
              </a:ext>
            </a:extLst>
          </p:cNvPr>
          <p:cNvSpPr>
            <a:spLocks noGrp="1"/>
          </p:cNvSpPr>
          <p:nvPr>
            <p:ph idx="1"/>
          </p:nvPr>
        </p:nvSpPr>
        <p:spPr>
          <a:xfrm>
            <a:off x="4806779" y="756746"/>
            <a:ext cx="7212402" cy="6048258"/>
          </a:xfrm>
        </p:spPr>
        <p:txBody>
          <a:bodyPr anchor="ctr">
            <a:normAutofit/>
          </a:bodyPr>
          <a:lstStyle/>
          <a:p>
            <a:r>
              <a:rPr lang="en-US" sz="1800" dirty="0">
                <a:solidFill>
                  <a:schemeClr val="tx2"/>
                </a:solidFill>
              </a:rPr>
              <a:t>Professor or Advisor supply a list of </a:t>
            </a:r>
            <a:r>
              <a:rPr lang="en-US" sz="1800" dirty="0" err="1">
                <a:solidFill>
                  <a:schemeClr val="tx2"/>
                </a:solidFill>
              </a:rPr>
              <a:t>WatIAm’s</a:t>
            </a:r>
            <a:r>
              <a:rPr lang="en-US" sz="1800" dirty="0">
                <a:solidFill>
                  <a:schemeClr val="tx2"/>
                </a:solidFill>
              </a:rPr>
              <a:t> or Student numbers or Course Code / Section number.  We suggest a few day lead time…</a:t>
            </a:r>
          </a:p>
          <a:p>
            <a:r>
              <a:rPr lang="en-US" sz="1800" dirty="0" err="1">
                <a:solidFill>
                  <a:schemeClr val="tx2"/>
                </a:solidFill>
              </a:rPr>
              <a:t>EngComp</a:t>
            </a:r>
            <a:r>
              <a:rPr lang="en-US" sz="1800" dirty="0">
                <a:solidFill>
                  <a:schemeClr val="tx2"/>
                </a:solidFill>
              </a:rPr>
              <a:t> create the Cloud-</a:t>
            </a:r>
            <a:r>
              <a:rPr lang="en-US" sz="1800" dirty="0" err="1">
                <a:solidFill>
                  <a:schemeClr val="tx2"/>
                </a:solidFill>
              </a:rPr>
              <a:t>init</a:t>
            </a:r>
            <a:r>
              <a:rPr lang="en-US" sz="1800" dirty="0">
                <a:solidFill>
                  <a:schemeClr val="tx2"/>
                </a:solidFill>
              </a:rPr>
              <a:t> VMs for new users </a:t>
            </a:r>
          </a:p>
          <a:p>
            <a:pPr lvl="1"/>
            <a:r>
              <a:rPr lang="en-US" sz="1800" dirty="0">
                <a:solidFill>
                  <a:schemeClr val="tx2"/>
                </a:solidFill>
              </a:rPr>
              <a:t>each user gets only one VM shared among all courses</a:t>
            </a:r>
          </a:p>
          <a:p>
            <a:r>
              <a:rPr lang="en-US" sz="1800" dirty="0">
                <a:solidFill>
                  <a:schemeClr val="tx2"/>
                </a:solidFill>
              </a:rPr>
              <a:t>The VM is provisioned – takes about 5 minutes each to create/update, but there could be delays and backlogs of all sorts</a:t>
            </a:r>
          </a:p>
          <a:p>
            <a:r>
              <a:rPr lang="en-US" sz="1800" dirty="0" err="1">
                <a:solidFill>
                  <a:schemeClr val="tx2"/>
                </a:solidFill>
              </a:rPr>
              <a:t>EngComp</a:t>
            </a:r>
            <a:r>
              <a:rPr lang="en-US" sz="1800" dirty="0">
                <a:solidFill>
                  <a:schemeClr val="tx2"/>
                </a:solidFill>
              </a:rPr>
              <a:t> Emails each user with their pointer to </a:t>
            </a:r>
            <a:r>
              <a:rPr lang="en-US" sz="1800" dirty="0" err="1">
                <a:solidFill>
                  <a:schemeClr val="tx2"/>
                </a:solidFill>
              </a:rPr>
              <a:t>AuthMan</a:t>
            </a:r>
            <a:r>
              <a:rPr lang="en-US" sz="1800" dirty="0">
                <a:solidFill>
                  <a:schemeClr val="tx2"/>
                </a:solidFill>
              </a:rPr>
              <a:t> with private SSH key and VM name which they can use with any SSH client to access their system.   They can add GUI if needed.</a:t>
            </a:r>
          </a:p>
          <a:p>
            <a:r>
              <a:rPr lang="en-US" sz="1800" dirty="0">
                <a:solidFill>
                  <a:schemeClr val="tx2"/>
                </a:solidFill>
              </a:rPr>
              <a:t>The system is available for a defined period of time (end of term, or until graduation for 4</a:t>
            </a:r>
            <a:r>
              <a:rPr lang="en-US" sz="1800" baseline="30000" dirty="0">
                <a:solidFill>
                  <a:schemeClr val="tx2"/>
                </a:solidFill>
              </a:rPr>
              <a:t>th</a:t>
            </a:r>
            <a:r>
              <a:rPr lang="en-US" sz="1800" dirty="0">
                <a:solidFill>
                  <a:schemeClr val="tx2"/>
                </a:solidFill>
              </a:rPr>
              <a:t> year) for the user</a:t>
            </a:r>
          </a:p>
          <a:p>
            <a:r>
              <a:rPr lang="en-US" sz="1800" dirty="0">
                <a:solidFill>
                  <a:schemeClr val="tx2"/>
                </a:solidFill>
              </a:rPr>
              <a:t>The VM is accessible on campus, or virtually with HTTPS</a:t>
            </a:r>
          </a:p>
          <a:p>
            <a:r>
              <a:rPr lang="en-US" sz="1800" dirty="0">
                <a:solidFill>
                  <a:schemeClr val="tx2"/>
                </a:solidFill>
              </a:rPr>
              <a:t>Apt can be used to install most Linux packages easily</a:t>
            </a:r>
          </a:p>
          <a:p>
            <a:r>
              <a:rPr lang="en-US" sz="1800" dirty="0">
                <a:solidFill>
                  <a:schemeClr val="tx2"/>
                </a:solidFill>
              </a:rPr>
              <a:t>The account owner is notified by Email when the account will be decommissioned with 1 month grace period</a:t>
            </a:r>
          </a:p>
          <a:p>
            <a:r>
              <a:rPr lang="en-US" sz="1800" dirty="0">
                <a:solidFill>
                  <a:schemeClr val="tx2"/>
                </a:solidFill>
              </a:rPr>
              <a:t>The VM data is kept dormant for an additional month, then deleted to recover disk capacity</a:t>
            </a:r>
          </a:p>
          <a:p>
            <a:endParaRPr lang="en-US" sz="1500" dirty="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98782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lectronic components on a white background">
            <a:extLst>
              <a:ext uri="{FF2B5EF4-FFF2-40B4-BE49-F238E27FC236}">
                <a16:creationId xmlns:a16="http://schemas.microsoft.com/office/drawing/2014/main" id="{FBEA2723-E302-CE5F-3577-8B681FACBEDE}"/>
              </a:ext>
            </a:extLst>
          </p:cNvPr>
          <p:cNvPicPr>
            <a:picLocks noChangeAspect="1"/>
          </p:cNvPicPr>
          <p:nvPr/>
        </p:nvPicPr>
        <p:blipFill rotWithShape="1">
          <a:blip r:embed="rId2"/>
          <a:srcRect l="330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66222D8A-C3AA-DD4C-005A-1CCBF42AF794}"/>
              </a:ext>
            </a:extLst>
          </p:cNvPr>
          <p:cNvSpPr>
            <a:spLocks noGrp="1"/>
          </p:cNvSpPr>
          <p:nvPr>
            <p:ph type="title"/>
          </p:nvPr>
        </p:nvSpPr>
        <p:spPr>
          <a:xfrm>
            <a:off x="640080" y="325369"/>
            <a:ext cx="4368602" cy="1956841"/>
          </a:xfrm>
        </p:spPr>
        <p:txBody>
          <a:bodyPr anchor="b">
            <a:normAutofit/>
          </a:bodyPr>
          <a:lstStyle/>
          <a:p>
            <a:r>
              <a:rPr lang="en-US" sz="5400" dirty="0"/>
              <a:t>Maintenance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C8E93B-52C1-FAC6-E57A-143E53752A19}"/>
              </a:ext>
            </a:extLst>
          </p:cNvPr>
          <p:cNvSpPr>
            <a:spLocks noGrp="1"/>
          </p:cNvSpPr>
          <p:nvPr>
            <p:ph idx="1"/>
          </p:nvPr>
        </p:nvSpPr>
        <p:spPr>
          <a:xfrm>
            <a:off x="640078" y="2872899"/>
            <a:ext cx="9109403" cy="3320668"/>
          </a:xfrm>
        </p:spPr>
        <p:txBody>
          <a:bodyPr>
            <a:normAutofit/>
          </a:bodyPr>
          <a:lstStyle/>
          <a:p>
            <a:r>
              <a:rPr lang="en-US" sz="2200" dirty="0"/>
              <a:t>Various ways to measure and manage load, find hogs, limit usage</a:t>
            </a:r>
          </a:p>
          <a:p>
            <a:r>
              <a:rPr lang="en-US" sz="2200" dirty="0"/>
              <a:t>Use Grafana to monitor and send alerts</a:t>
            </a:r>
          </a:p>
          <a:p>
            <a:r>
              <a:rPr lang="en-US" sz="2200" dirty="0"/>
              <a:t>Cluster has multiple hosts for growth and for servicing system </a:t>
            </a:r>
          </a:p>
          <a:p>
            <a:r>
              <a:rPr lang="en-US" sz="2200" dirty="0"/>
              <a:t>VMs can be easily migrated within cluster at full network speeds</a:t>
            </a:r>
          </a:p>
          <a:p>
            <a:r>
              <a:rPr lang="en-US" sz="2200" dirty="0"/>
              <a:t>During migration, disk snapshot copied, then changes, so actual VM downtime is often 1 or 2 seconds per VM</a:t>
            </a:r>
          </a:p>
          <a:p>
            <a:r>
              <a:rPr lang="en-US" sz="2200" dirty="0"/>
              <a:t>Hardware maintenance or rare OS reboots can be performed when VMs migrated without impacting most user activity</a:t>
            </a:r>
          </a:p>
          <a:p>
            <a:endParaRPr lang="en-US" sz="2200" dirty="0"/>
          </a:p>
        </p:txBody>
      </p:sp>
    </p:spTree>
    <p:extLst>
      <p:ext uri="{BB962C8B-B14F-4D97-AF65-F5344CB8AC3E}">
        <p14:creationId xmlns:p14="http://schemas.microsoft.com/office/powerpoint/2010/main" val="1578085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DF0B-4764-4090-7B2E-ECD92DB8D4F1}"/>
              </a:ext>
            </a:extLst>
          </p:cNvPr>
          <p:cNvSpPr>
            <a:spLocks noGrp="1"/>
          </p:cNvSpPr>
          <p:nvPr>
            <p:ph type="title"/>
          </p:nvPr>
        </p:nvSpPr>
        <p:spPr>
          <a:xfrm>
            <a:off x="5868557" y="1138036"/>
            <a:ext cx="5444382" cy="1402470"/>
          </a:xfrm>
        </p:spPr>
        <p:txBody>
          <a:bodyPr anchor="t">
            <a:normAutofit/>
          </a:bodyPr>
          <a:lstStyle/>
          <a:p>
            <a:r>
              <a:rPr lang="en-US" sz="3200" dirty="0"/>
              <a:t>Windows Versus Linux VMs</a:t>
            </a:r>
          </a:p>
        </p:txBody>
      </p:sp>
      <p:pic>
        <p:nvPicPr>
          <p:cNvPr id="5" name="Picture 4">
            <a:extLst>
              <a:ext uri="{FF2B5EF4-FFF2-40B4-BE49-F238E27FC236}">
                <a16:creationId xmlns:a16="http://schemas.microsoft.com/office/drawing/2014/main" id="{9E5D5260-D6EF-45F3-91E1-43CB33138621}"/>
              </a:ext>
            </a:extLst>
          </p:cNvPr>
          <p:cNvPicPr>
            <a:picLocks noChangeAspect="1"/>
          </p:cNvPicPr>
          <p:nvPr/>
        </p:nvPicPr>
        <p:blipFill rotWithShape="1">
          <a:blip r:embed="rId2"/>
          <a:srcRect l="40239" r="25397"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C96929E-5101-BF0C-8D8A-1D64F2087029}"/>
              </a:ext>
            </a:extLst>
          </p:cNvPr>
          <p:cNvSpPr>
            <a:spLocks noGrp="1"/>
          </p:cNvSpPr>
          <p:nvPr>
            <p:ph idx="1"/>
          </p:nvPr>
        </p:nvSpPr>
        <p:spPr>
          <a:xfrm>
            <a:off x="5288692" y="1767016"/>
            <a:ext cx="6741625" cy="4375367"/>
          </a:xfrm>
        </p:spPr>
        <p:txBody>
          <a:bodyPr>
            <a:normAutofit/>
          </a:bodyPr>
          <a:lstStyle/>
          <a:p>
            <a:r>
              <a:rPr lang="en-US" sz="2000" dirty="0"/>
              <a:t>Windows does have an open-source Cloud-Init module, and works with </a:t>
            </a:r>
            <a:r>
              <a:rPr lang="en-US" sz="2000" dirty="0" err="1"/>
              <a:t>Qemu</a:t>
            </a:r>
            <a:r>
              <a:rPr lang="en-US" sz="2000" dirty="0"/>
              <a:t>/</a:t>
            </a:r>
            <a:r>
              <a:rPr lang="en-US" sz="2000" dirty="0" err="1"/>
              <a:t>Proxmox</a:t>
            </a:r>
            <a:endParaRPr lang="en-US" sz="2000" dirty="0"/>
          </a:p>
          <a:p>
            <a:r>
              <a:rPr lang="en-US" sz="2000" dirty="0"/>
              <a:t>Have tested Chorus Windows VMs, works fine</a:t>
            </a:r>
          </a:p>
          <a:p>
            <a:r>
              <a:rPr lang="en-US" sz="2000" dirty="0"/>
              <a:t>Students are likely to have Windows (or </a:t>
            </a:r>
            <a:r>
              <a:rPr lang="en-US" sz="2000" dirty="0" err="1"/>
              <a:t>Mac+Parallels</a:t>
            </a:r>
            <a:r>
              <a:rPr lang="en-US" sz="2000" dirty="0"/>
              <a:t>) so basic Windows needs often already met locally</a:t>
            </a:r>
          </a:p>
          <a:p>
            <a:r>
              <a:rPr lang="en-US" sz="2000" dirty="0"/>
              <a:t>Windows 11 needs 2 cores, 4GB RAM, 64GB disk minimum</a:t>
            </a:r>
          </a:p>
          <a:p>
            <a:r>
              <a:rPr lang="en-US" sz="2000" b="1" dirty="0"/>
              <a:t>Each Windows 10 VM uses 2 to 4 times the resources (memory, disk, </a:t>
            </a:r>
            <a:r>
              <a:rPr lang="en-US" sz="2000" b="1" dirty="0" err="1"/>
              <a:t>cpu</a:t>
            </a:r>
            <a:r>
              <a:rPr lang="en-US" sz="2000" b="1" dirty="0"/>
              <a:t>) of basic a Linux VM</a:t>
            </a:r>
          </a:p>
          <a:p>
            <a:r>
              <a:rPr lang="en-US" sz="2000" b="1" dirty="0"/>
              <a:t>Unsure of licensing requirements</a:t>
            </a:r>
          </a:p>
          <a:p>
            <a:r>
              <a:rPr lang="en-US" sz="2000" dirty="0"/>
              <a:t>We will hold off on Windows VMs until we have enough capacity and assurances that we can effectively support both</a:t>
            </a:r>
          </a:p>
        </p:txBody>
      </p:sp>
    </p:spTree>
    <p:extLst>
      <p:ext uri="{BB962C8B-B14F-4D97-AF65-F5344CB8AC3E}">
        <p14:creationId xmlns:p14="http://schemas.microsoft.com/office/powerpoint/2010/main" val="4258764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53C691-4F20-3367-0B8F-9E7372F4DBE6}"/>
              </a:ext>
            </a:extLst>
          </p:cNvPr>
          <p:cNvSpPr>
            <a:spLocks noGrp="1"/>
          </p:cNvSpPr>
          <p:nvPr>
            <p:ph type="title"/>
          </p:nvPr>
        </p:nvSpPr>
        <p:spPr>
          <a:xfrm>
            <a:off x="836680" y="117408"/>
            <a:ext cx="6002110" cy="1495425"/>
          </a:xfrm>
        </p:spPr>
        <p:txBody>
          <a:bodyPr>
            <a:normAutofit/>
          </a:bodyPr>
          <a:lstStyle/>
          <a:p>
            <a:r>
              <a:rPr lang="en-US" sz="4000" dirty="0"/>
              <a:t>Getting Started</a:t>
            </a:r>
          </a:p>
        </p:txBody>
      </p:sp>
      <p:sp>
        <p:nvSpPr>
          <p:cNvPr id="3" name="Content Placeholder 2">
            <a:extLst>
              <a:ext uri="{FF2B5EF4-FFF2-40B4-BE49-F238E27FC236}">
                <a16:creationId xmlns:a16="http://schemas.microsoft.com/office/drawing/2014/main" id="{16D607D1-3E4E-9F35-5AD4-476421B28820}"/>
              </a:ext>
            </a:extLst>
          </p:cNvPr>
          <p:cNvSpPr>
            <a:spLocks noGrp="1"/>
          </p:cNvSpPr>
          <p:nvPr>
            <p:ph idx="1"/>
          </p:nvPr>
        </p:nvSpPr>
        <p:spPr>
          <a:xfrm>
            <a:off x="836680" y="1492468"/>
            <a:ext cx="6002110" cy="4641633"/>
          </a:xfrm>
        </p:spPr>
        <p:txBody>
          <a:bodyPr>
            <a:normAutofit fontScale="85000" lnSpcReduction="10000"/>
          </a:bodyPr>
          <a:lstStyle/>
          <a:p>
            <a:r>
              <a:rPr lang="en-US" sz="2000" dirty="0"/>
              <a:t>We can start small </a:t>
            </a:r>
          </a:p>
          <a:p>
            <a:pPr lvl="1"/>
            <a:r>
              <a:rPr lang="en-US" sz="2000" dirty="0"/>
              <a:t>2 x Xeon processors</a:t>
            </a:r>
          </a:p>
          <a:p>
            <a:pPr lvl="1"/>
            <a:r>
              <a:rPr lang="en-US" sz="2000" dirty="0"/>
              <a:t>20 to 36 full cores, 512 GB RAM, 4x8TB data disks</a:t>
            </a:r>
          </a:p>
          <a:p>
            <a:pPr lvl="1"/>
            <a:r>
              <a:rPr lang="en-US" sz="2000" dirty="0"/>
              <a:t>CPUs fixed, each system can expand to 2TB RAM, 12 drives</a:t>
            </a:r>
          </a:p>
          <a:p>
            <a:pPr lvl="1"/>
            <a:r>
              <a:rPr lang="en-US" sz="2000" dirty="0"/>
              <a:t>$150-$200 per VM for lifetime assuming 2x oversubscription on CPU</a:t>
            </a:r>
          </a:p>
          <a:p>
            <a:pPr lvl="1"/>
            <a:r>
              <a:rPr lang="en-US" sz="2000" dirty="0"/>
              <a:t>$15K starting price</a:t>
            </a:r>
          </a:p>
          <a:p>
            <a:pPr lvl="1"/>
            <a:r>
              <a:rPr lang="en-US" sz="2000" dirty="0"/>
              <a:t>Pays for itself in under a year compared to student purchased cloud VMs</a:t>
            </a:r>
          </a:p>
          <a:p>
            <a:pPr lvl="1"/>
            <a:r>
              <a:rPr lang="en-US" sz="2000" dirty="0"/>
              <a:t>More access to campus than Cloud – blocked at campus border firewall</a:t>
            </a:r>
          </a:p>
          <a:p>
            <a:pPr lvl="1"/>
            <a:endParaRPr lang="en-US" sz="2000" dirty="0"/>
          </a:p>
          <a:p>
            <a:r>
              <a:rPr lang="en-US" sz="2000" dirty="0"/>
              <a:t>We can add to the cluster with additional higher-end hardware once system is proven</a:t>
            </a:r>
          </a:p>
          <a:p>
            <a:pPr marL="0" indent="0">
              <a:buNone/>
            </a:pPr>
            <a:endParaRPr lang="en-US" sz="2000" dirty="0"/>
          </a:p>
          <a:p>
            <a:r>
              <a:rPr lang="en-US" sz="2000" dirty="0"/>
              <a:t>Great for WEEF proposal on upgrades </a:t>
            </a:r>
          </a:p>
          <a:p>
            <a:pPr lvl="1"/>
            <a:r>
              <a:rPr lang="en-US" sz="2000" dirty="0"/>
              <a:t>impacts large number of students</a:t>
            </a:r>
          </a:p>
        </p:txBody>
      </p:sp>
      <p:pic>
        <p:nvPicPr>
          <p:cNvPr id="5" name="Picture 4" descr="Glowing circuit board">
            <a:extLst>
              <a:ext uri="{FF2B5EF4-FFF2-40B4-BE49-F238E27FC236}">
                <a16:creationId xmlns:a16="http://schemas.microsoft.com/office/drawing/2014/main" id="{BC7FA44F-7A80-6C28-C5D6-4075AD7F7A61}"/>
              </a:ext>
            </a:extLst>
          </p:cNvPr>
          <p:cNvPicPr>
            <a:picLocks noChangeAspect="1"/>
          </p:cNvPicPr>
          <p:nvPr/>
        </p:nvPicPr>
        <p:blipFill rotWithShape="1">
          <a:blip r:embed="rId2"/>
          <a:srcRect l="37160" r="14246" b="-1"/>
          <a:stretch/>
        </p:blipFill>
        <p:spPr>
          <a:xfrm>
            <a:off x="7199440" y="10"/>
            <a:ext cx="4992560" cy="6857990"/>
          </a:xfrm>
          <a:prstGeom prst="rect">
            <a:avLst/>
          </a:prstGeom>
          <a:effectLst/>
        </p:spPr>
      </p:pic>
    </p:spTree>
    <p:extLst>
      <p:ext uri="{BB962C8B-B14F-4D97-AF65-F5344CB8AC3E}">
        <p14:creationId xmlns:p14="http://schemas.microsoft.com/office/powerpoint/2010/main" val="4254890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EC1D9-EDAA-2BBE-3236-A1C1D61C9939}"/>
              </a:ext>
            </a:extLst>
          </p:cNvPr>
          <p:cNvSpPr>
            <a:spLocks noGrp="1"/>
          </p:cNvSpPr>
          <p:nvPr>
            <p:ph type="title"/>
          </p:nvPr>
        </p:nvSpPr>
        <p:spPr>
          <a:xfrm>
            <a:off x="525517" y="-136633"/>
            <a:ext cx="5257131" cy="1271750"/>
          </a:xfrm>
        </p:spPr>
        <p:txBody>
          <a:bodyPr>
            <a:normAutofit/>
          </a:bodyPr>
          <a:lstStyle/>
          <a:p>
            <a:r>
              <a:rPr lang="en-US" sz="3600" dirty="0">
                <a:solidFill>
                  <a:schemeClr val="tx2"/>
                </a:solidFill>
              </a:rPr>
              <a:t>Timing</a:t>
            </a:r>
          </a:p>
        </p:txBody>
      </p:sp>
      <p:sp>
        <p:nvSpPr>
          <p:cNvPr id="3" name="Content Placeholder 2">
            <a:extLst>
              <a:ext uri="{FF2B5EF4-FFF2-40B4-BE49-F238E27FC236}">
                <a16:creationId xmlns:a16="http://schemas.microsoft.com/office/drawing/2014/main" id="{ACF721F5-E61C-4B14-4EF0-FA76282330EC}"/>
              </a:ext>
            </a:extLst>
          </p:cNvPr>
          <p:cNvSpPr>
            <a:spLocks noGrp="1"/>
          </p:cNvSpPr>
          <p:nvPr>
            <p:ph idx="1"/>
          </p:nvPr>
        </p:nvSpPr>
        <p:spPr>
          <a:xfrm>
            <a:off x="804671" y="956441"/>
            <a:ext cx="5565225" cy="5728826"/>
          </a:xfrm>
        </p:spPr>
        <p:txBody>
          <a:bodyPr anchor="ctr">
            <a:normAutofit/>
          </a:bodyPr>
          <a:lstStyle/>
          <a:p>
            <a:r>
              <a:rPr lang="en-US" sz="1800" dirty="0">
                <a:solidFill>
                  <a:schemeClr val="tx2"/>
                </a:solidFill>
              </a:rPr>
              <a:t>December 2023</a:t>
            </a:r>
          </a:p>
          <a:p>
            <a:pPr lvl="1"/>
            <a:r>
              <a:rPr lang="en-US" sz="1800" dirty="0">
                <a:solidFill>
                  <a:schemeClr val="tx2"/>
                </a:solidFill>
              </a:rPr>
              <a:t>test system deployed, proof of concepts</a:t>
            </a:r>
          </a:p>
          <a:p>
            <a:pPr lvl="2"/>
            <a:r>
              <a:rPr lang="en-US" sz="1400" dirty="0">
                <a:solidFill>
                  <a:schemeClr val="tx2"/>
                </a:solidFill>
              </a:rPr>
              <a:t>VM creation automation, management issues, capacity planning, cost estimation, virtual web hosting testing</a:t>
            </a:r>
          </a:p>
          <a:p>
            <a:pPr lvl="1"/>
            <a:r>
              <a:rPr lang="en-US" sz="1800" dirty="0">
                <a:solidFill>
                  <a:schemeClr val="tx2"/>
                </a:solidFill>
              </a:rPr>
              <a:t>Quote requests issued</a:t>
            </a:r>
          </a:p>
          <a:p>
            <a:pPr lvl="1"/>
            <a:endParaRPr lang="en-US" sz="1800" dirty="0">
              <a:solidFill>
                <a:schemeClr val="tx2"/>
              </a:solidFill>
            </a:endParaRPr>
          </a:p>
          <a:p>
            <a:r>
              <a:rPr lang="en-US" sz="1800" dirty="0">
                <a:solidFill>
                  <a:schemeClr val="tx2"/>
                </a:solidFill>
              </a:rPr>
              <a:t>January 2024</a:t>
            </a:r>
          </a:p>
          <a:p>
            <a:pPr lvl="1"/>
            <a:r>
              <a:rPr lang="en-US" sz="1800" dirty="0">
                <a:solidFill>
                  <a:schemeClr val="tx2"/>
                </a:solidFill>
              </a:rPr>
              <a:t>P.O. issue</a:t>
            </a:r>
          </a:p>
          <a:p>
            <a:pPr lvl="1"/>
            <a:endParaRPr lang="en-US" sz="1800" dirty="0">
              <a:solidFill>
                <a:schemeClr val="tx2"/>
              </a:solidFill>
            </a:endParaRPr>
          </a:p>
          <a:p>
            <a:r>
              <a:rPr lang="en-US" sz="1800" dirty="0">
                <a:solidFill>
                  <a:schemeClr val="tx2"/>
                </a:solidFill>
              </a:rPr>
              <a:t>February/March 2024</a:t>
            </a:r>
          </a:p>
          <a:p>
            <a:pPr lvl="1"/>
            <a:r>
              <a:rPr lang="en-US" sz="1800" dirty="0">
                <a:solidFill>
                  <a:schemeClr val="tx2"/>
                </a:solidFill>
              </a:rPr>
              <a:t>Production Hardware arrives and is installed</a:t>
            </a:r>
          </a:p>
          <a:p>
            <a:pPr lvl="1"/>
            <a:endParaRPr lang="en-US" sz="1800" dirty="0">
              <a:solidFill>
                <a:schemeClr val="tx2"/>
              </a:solidFill>
            </a:endParaRPr>
          </a:p>
          <a:p>
            <a:r>
              <a:rPr lang="en-US" sz="1800" dirty="0">
                <a:solidFill>
                  <a:schemeClr val="tx2"/>
                </a:solidFill>
              </a:rPr>
              <a:t>March/April 2024</a:t>
            </a:r>
          </a:p>
          <a:p>
            <a:pPr lvl="1"/>
            <a:r>
              <a:rPr lang="en-US" sz="1800" dirty="0">
                <a:solidFill>
                  <a:schemeClr val="tx2"/>
                </a:solidFill>
              </a:rPr>
              <a:t>Final testing on production hardware</a:t>
            </a:r>
          </a:p>
          <a:p>
            <a:pPr lvl="1"/>
            <a:endParaRPr lang="en-US" sz="1800" dirty="0">
              <a:solidFill>
                <a:schemeClr val="tx2"/>
              </a:solidFill>
            </a:endParaRPr>
          </a:p>
          <a:p>
            <a:r>
              <a:rPr lang="en-US" sz="1800" dirty="0">
                <a:solidFill>
                  <a:schemeClr val="tx2"/>
                </a:solidFill>
              </a:rPr>
              <a:t>May 2024</a:t>
            </a:r>
          </a:p>
          <a:p>
            <a:pPr lvl="1"/>
            <a:r>
              <a:rPr lang="en-US" sz="1800" dirty="0">
                <a:solidFill>
                  <a:schemeClr val="tx2"/>
                </a:solidFill>
              </a:rPr>
              <a:t>Production use begins</a:t>
            </a:r>
          </a:p>
          <a:p>
            <a:endParaRPr lang="en-US" sz="18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Checkmark">
            <a:extLst>
              <a:ext uri="{FF2B5EF4-FFF2-40B4-BE49-F238E27FC236}">
                <a16:creationId xmlns:a16="http://schemas.microsoft.com/office/drawing/2014/main" id="{B56F8F42-7F49-4C58-141F-2C40FFFE10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1470315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EF5A4A-91C5-69DE-0D19-948A4C736D80}"/>
              </a:ext>
            </a:extLst>
          </p:cNvPr>
          <p:cNvSpPr>
            <a:spLocks noGrp="1"/>
          </p:cNvSpPr>
          <p:nvPr>
            <p:ph type="title"/>
          </p:nvPr>
        </p:nvSpPr>
        <p:spPr>
          <a:xfrm>
            <a:off x="761803" y="350196"/>
            <a:ext cx="4646904" cy="1301322"/>
          </a:xfrm>
        </p:spPr>
        <p:txBody>
          <a:bodyPr anchor="ctr">
            <a:normAutofit/>
          </a:bodyPr>
          <a:lstStyle/>
          <a:p>
            <a:r>
              <a:rPr lang="en-US" sz="4000" dirty="0"/>
              <a:t>Initial Need</a:t>
            </a:r>
          </a:p>
        </p:txBody>
      </p:sp>
      <p:sp>
        <p:nvSpPr>
          <p:cNvPr id="3" name="Content Placeholder 2">
            <a:extLst>
              <a:ext uri="{FF2B5EF4-FFF2-40B4-BE49-F238E27FC236}">
                <a16:creationId xmlns:a16="http://schemas.microsoft.com/office/drawing/2014/main" id="{DCE13782-93EB-DFA2-6CAC-322BCD760C95}"/>
              </a:ext>
            </a:extLst>
          </p:cNvPr>
          <p:cNvSpPr>
            <a:spLocks noGrp="1"/>
          </p:cNvSpPr>
          <p:nvPr>
            <p:ph idx="1"/>
          </p:nvPr>
        </p:nvSpPr>
        <p:spPr>
          <a:xfrm>
            <a:off x="451945" y="1513491"/>
            <a:ext cx="5454333" cy="4842860"/>
          </a:xfrm>
        </p:spPr>
        <p:txBody>
          <a:bodyPr anchor="ctr">
            <a:noAutofit/>
          </a:bodyPr>
          <a:lstStyle/>
          <a:p>
            <a:r>
              <a:rPr lang="en-US" sz="1800" dirty="0"/>
              <a:t>There is a present and growing need for virtualized Linux in the student environment</a:t>
            </a:r>
          </a:p>
          <a:p>
            <a:endParaRPr lang="en-US" sz="1800" dirty="0"/>
          </a:p>
          <a:p>
            <a:r>
              <a:rPr lang="en-US" sz="1800" dirty="0"/>
              <a:t>4</a:t>
            </a:r>
            <a:r>
              <a:rPr lang="en-US" sz="1800" baseline="30000" dirty="0"/>
              <a:t>th</a:t>
            </a:r>
            <a:r>
              <a:rPr lang="en-US" sz="1800" dirty="0"/>
              <a:t> Year Capstone Projects </a:t>
            </a:r>
          </a:p>
          <a:p>
            <a:pPr lvl="1"/>
            <a:r>
              <a:rPr lang="en-US" sz="1800" b="0" i="0" u="none" strike="noStrike" dirty="0">
                <a:effectLst/>
              </a:rPr>
              <a:t>SE, ECE, Tron, SYDE, MGTE, </a:t>
            </a:r>
            <a:r>
              <a:rPr lang="en-US" sz="1800" b="0" i="0" u="none" strike="noStrike" dirty="0" err="1">
                <a:effectLst/>
              </a:rPr>
              <a:t>etc</a:t>
            </a:r>
            <a:endParaRPr lang="en-US" sz="1800" b="0" i="0" u="none" strike="noStrike" dirty="0">
              <a:effectLst/>
            </a:endParaRPr>
          </a:p>
          <a:p>
            <a:pPr lvl="1"/>
            <a:r>
              <a:rPr lang="en-US" sz="1800" dirty="0"/>
              <a:t>Many students renting VPS hosting solutions at $10-$20 per month</a:t>
            </a:r>
          </a:p>
          <a:p>
            <a:endParaRPr lang="en-US" sz="1800" dirty="0"/>
          </a:p>
          <a:p>
            <a:r>
              <a:rPr lang="en-US" sz="1800" dirty="0" err="1"/>
              <a:t>Robolab</a:t>
            </a:r>
            <a:r>
              <a:rPr lang="en-US" sz="1800" dirty="0"/>
              <a:t> </a:t>
            </a:r>
          </a:p>
          <a:p>
            <a:pPr lvl="1"/>
            <a:r>
              <a:rPr lang="en-US" sz="1800" dirty="0"/>
              <a:t>robot control works best under Ubuntu</a:t>
            </a:r>
          </a:p>
          <a:p>
            <a:pPr lvl="1"/>
            <a:r>
              <a:rPr lang="en-US" sz="1800" dirty="0"/>
              <a:t>Students installing VirtualBox has not been great</a:t>
            </a:r>
          </a:p>
          <a:p>
            <a:endParaRPr lang="en-US" sz="1800" dirty="0"/>
          </a:p>
          <a:p>
            <a:r>
              <a:rPr lang="en-US" sz="1800" dirty="0"/>
              <a:t>IDEAS Clinic</a:t>
            </a:r>
          </a:p>
          <a:p>
            <a:endParaRPr lang="en-US" sz="1800" dirty="0"/>
          </a:p>
          <a:p>
            <a:r>
              <a:rPr lang="en-US" sz="1800" dirty="0"/>
              <a:t>Student Teams</a:t>
            </a:r>
          </a:p>
        </p:txBody>
      </p:sp>
      <p:pic>
        <p:nvPicPr>
          <p:cNvPr id="19" name="Picture 4" descr="Graph on document with pen">
            <a:extLst>
              <a:ext uri="{FF2B5EF4-FFF2-40B4-BE49-F238E27FC236}">
                <a16:creationId xmlns:a16="http://schemas.microsoft.com/office/drawing/2014/main" id="{540E60AB-2442-D24E-FE9F-183924040312}"/>
              </a:ext>
            </a:extLst>
          </p:cNvPr>
          <p:cNvPicPr>
            <a:picLocks noChangeAspect="1"/>
          </p:cNvPicPr>
          <p:nvPr/>
        </p:nvPicPr>
        <p:blipFill rotWithShape="1">
          <a:blip r:embed="rId2"/>
          <a:srcRect l="27161" r="13438" b="-2"/>
          <a:stretch/>
        </p:blipFill>
        <p:spPr>
          <a:xfrm>
            <a:off x="6096000" y="1"/>
            <a:ext cx="6102825" cy="6858000"/>
          </a:xfrm>
          <a:prstGeom prst="rect">
            <a:avLst/>
          </a:prstGeom>
        </p:spPr>
      </p:pic>
    </p:spTree>
    <p:extLst>
      <p:ext uri="{BB962C8B-B14F-4D97-AF65-F5344CB8AC3E}">
        <p14:creationId xmlns:p14="http://schemas.microsoft.com/office/powerpoint/2010/main" val="2740694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66613-1348-E1F4-1F80-001B1A8E653D}"/>
              </a:ext>
            </a:extLst>
          </p:cNvPr>
          <p:cNvSpPr>
            <a:spLocks noGrp="1"/>
          </p:cNvSpPr>
          <p:nvPr>
            <p:ph type="title"/>
          </p:nvPr>
        </p:nvSpPr>
        <p:spPr>
          <a:xfrm>
            <a:off x="315310" y="325369"/>
            <a:ext cx="6442842" cy="1217761"/>
          </a:xfrm>
        </p:spPr>
        <p:txBody>
          <a:bodyPr anchor="b">
            <a:normAutofit fontScale="90000"/>
          </a:bodyPr>
          <a:lstStyle/>
          <a:p>
            <a:r>
              <a:rPr lang="en-US" sz="4200" dirty="0" err="1"/>
              <a:t>Eng</a:t>
            </a:r>
            <a:r>
              <a:rPr lang="en-US" sz="4200" dirty="0"/>
              <a:t> Stu Cloud </a:t>
            </a:r>
            <a:br>
              <a:rPr lang="en-US" sz="4200" dirty="0"/>
            </a:br>
            <a:r>
              <a:rPr lang="en-US" sz="4200" dirty="0"/>
              <a:t>Engineering Student Cloud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139EC3-8F41-BD62-5624-9A22E260CD92}"/>
              </a:ext>
            </a:extLst>
          </p:cNvPr>
          <p:cNvSpPr>
            <a:spLocks noGrp="1"/>
          </p:cNvSpPr>
          <p:nvPr>
            <p:ph idx="1"/>
          </p:nvPr>
        </p:nvSpPr>
        <p:spPr>
          <a:xfrm>
            <a:off x="-13063" y="2872899"/>
            <a:ext cx="5536812" cy="3641444"/>
          </a:xfrm>
        </p:spPr>
        <p:txBody>
          <a:bodyPr>
            <a:normAutofit/>
          </a:bodyPr>
          <a:lstStyle/>
          <a:p>
            <a:r>
              <a:rPr lang="en-US" sz="1800" dirty="0"/>
              <a:t>A student private VM Cloud capable of many concurrent users</a:t>
            </a:r>
          </a:p>
          <a:p>
            <a:r>
              <a:rPr lang="en-US" sz="1800" dirty="0"/>
              <a:t>A virtual environment to supplement Windows student labs and typical Windows/Mac laptops with </a:t>
            </a:r>
          </a:p>
          <a:p>
            <a:pPr lvl="1"/>
            <a:r>
              <a:rPr lang="en-US" sz="1800" dirty="0"/>
              <a:t>A Unix/Linux based environment </a:t>
            </a:r>
          </a:p>
          <a:p>
            <a:pPr lvl="1"/>
            <a:r>
              <a:rPr lang="en-US" sz="1800" dirty="0"/>
              <a:t>Persistent access</a:t>
            </a:r>
          </a:p>
          <a:p>
            <a:pPr lvl="2"/>
            <a:r>
              <a:rPr lang="en-US" sz="1800" dirty="0"/>
              <a:t>longer than logins</a:t>
            </a:r>
          </a:p>
          <a:p>
            <a:pPr lvl="1"/>
            <a:r>
              <a:rPr lang="en-US" sz="1800" dirty="0"/>
              <a:t>Ability to customize configuration with software and settings</a:t>
            </a:r>
          </a:p>
          <a:p>
            <a:pPr lvl="1"/>
            <a:r>
              <a:rPr lang="en-US" sz="1800" dirty="0"/>
              <a:t>Padded environment</a:t>
            </a:r>
          </a:p>
          <a:p>
            <a:pPr lvl="2"/>
            <a:r>
              <a:rPr lang="en-US" sz="1800" dirty="0"/>
              <a:t>more secure than open access systems</a:t>
            </a:r>
          </a:p>
          <a:p>
            <a:pPr lvl="1"/>
            <a:endParaRPr lang="en-US" sz="1700" dirty="0"/>
          </a:p>
        </p:txBody>
      </p:sp>
      <p:pic>
        <p:nvPicPr>
          <p:cNvPr id="13" name="Picture 12" descr="Illuminated server room panel">
            <a:extLst>
              <a:ext uri="{FF2B5EF4-FFF2-40B4-BE49-F238E27FC236}">
                <a16:creationId xmlns:a16="http://schemas.microsoft.com/office/drawing/2014/main" id="{085E2C65-50A3-0FE1-6948-910A08153A84}"/>
              </a:ext>
            </a:extLst>
          </p:cNvPr>
          <p:cNvPicPr>
            <a:picLocks noChangeAspect="1"/>
          </p:cNvPicPr>
          <p:nvPr/>
        </p:nvPicPr>
        <p:blipFill rotWithShape="1">
          <a:blip r:embed="rId2"/>
          <a:srcRect l="13158" r="19889" b="-1"/>
          <a:stretch/>
        </p:blipFill>
        <p:spPr>
          <a:xfrm>
            <a:off x="5523749" y="10"/>
            <a:ext cx="666672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7901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88925E-702B-8ECF-A8BA-BA4C2181BF64}"/>
              </a:ext>
            </a:extLst>
          </p:cNvPr>
          <p:cNvSpPr>
            <a:spLocks noGrp="1"/>
          </p:cNvSpPr>
          <p:nvPr>
            <p:ph type="title"/>
          </p:nvPr>
        </p:nvSpPr>
        <p:spPr>
          <a:xfrm>
            <a:off x="6513788" y="365126"/>
            <a:ext cx="4840010" cy="1484696"/>
          </a:xfrm>
        </p:spPr>
        <p:txBody>
          <a:bodyPr>
            <a:normAutofit/>
          </a:bodyPr>
          <a:lstStyle/>
          <a:p>
            <a:r>
              <a:rPr lang="en-US" dirty="0"/>
              <a:t>What it is, is not…</a:t>
            </a:r>
          </a:p>
        </p:txBody>
      </p:sp>
      <p:pic>
        <p:nvPicPr>
          <p:cNvPr id="5" name="Picture 4" descr="Robot operating a machine">
            <a:extLst>
              <a:ext uri="{FF2B5EF4-FFF2-40B4-BE49-F238E27FC236}">
                <a16:creationId xmlns:a16="http://schemas.microsoft.com/office/drawing/2014/main" id="{B0BB96CA-0F83-A143-5036-CB697743C5B8}"/>
              </a:ext>
            </a:extLst>
          </p:cNvPr>
          <p:cNvPicPr>
            <a:picLocks noChangeAspect="1"/>
          </p:cNvPicPr>
          <p:nvPr/>
        </p:nvPicPr>
        <p:blipFill rotWithShape="1">
          <a:blip r:embed="rId2"/>
          <a:srcRect l="16735" r="1481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6" name="Content Placeholder 2">
            <a:extLst>
              <a:ext uri="{FF2B5EF4-FFF2-40B4-BE49-F238E27FC236}">
                <a16:creationId xmlns:a16="http://schemas.microsoft.com/office/drawing/2014/main" id="{4DD950D8-E4BC-6A9E-090A-55D002144BF6}"/>
              </a:ext>
            </a:extLst>
          </p:cNvPr>
          <p:cNvSpPr>
            <a:spLocks noGrp="1"/>
          </p:cNvSpPr>
          <p:nvPr>
            <p:ph idx="1"/>
          </p:nvPr>
        </p:nvSpPr>
        <p:spPr>
          <a:xfrm>
            <a:off x="6513787" y="2091559"/>
            <a:ext cx="5468005" cy="4085404"/>
          </a:xfrm>
        </p:spPr>
        <p:txBody>
          <a:bodyPr>
            <a:normAutofit/>
          </a:bodyPr>
          <a:lstStyle/>
          <a:p>
            <a:r>
              <a:rPr lang="en-US" sz="2000" dirty="0"/>
              <a:t>It is general purpose and persistent</a:t>
            </a:r>
          </a:p>
          <a:p>
            <a:pPr lvl="1"/>
            <a:r>
              <a:rPr lang="en-US" sz="1800" dirty="0"/>
              <a:t>Web serving </a:t>
            </a:r>
          </a:p>
          <a:p>
            <a:pPr lvl="1"/>
            <a:r>
              <a:rPr lang="en-US" sz="1800" dirty="0"/>
              <a:t>Robotics control</a:t>
            </a:r>
          </a:p>
          <a:p>
            <a:pPr lvl="1"/>
            <a:r>
              <a:rPr lang="en-US" sz="1800" dirty="0"/>
              <a:t>Automation</a:t>
            </a:r>
          </a:p>
          <a:p>
            <a:pPr lvl="1"/>
            <a:r>
              <a:rPr lang="en-US" sz="1800" dirty="0"/>
              <a:t>campus-network accessible (more than </a:t>
            </a:r>
            <a:r>
              <a:rPr lang="en-US" sz="1800" dirty="0" err="1"/>
              <a:t>wifi</a:t>
            </a:r>
            <a:r>
              <a:rPr lang="en-US" sz="1800" dirty="0"/>
              <a:t>)</a:t>
            </a:r>
          </a:p>
          <a:p>
            <a:pPr marL="457200" lvl="1" indent="0">
              <a:buNone/>
            </a:pPr>
            <a:endParaRPr lang="en-US" sz="2000" dirty="0"/>
          </a:p>
          <a:p>
            <a:r>
              <a:rPr lang="en-US" sz="2000" dirty="0"/>
              <a:t>It is not:</a:t>
            </a:r>
          </a:p>
          <a:p>
            <a:pPr lvl="1"/>
            <a:r>
              <a:rPr lang="en-US" sz="2000" dirty="0"/>
              <a:t>High performance</a:t>
            </a:r>
          </a:p>
          <a:p>
            <a:pPr lvl="1"/>
            <a:r>
              <a:rPr lang="en-US" sz="2000" dirty="0"/>
              <a:t>Compute Intensive</a:t>
            </a:r>
          </a:p>
          <a:p>
            <a:pPr lvl="1"/>
            <a:r>
              <a:rPr lang="en-US" sz="2000" dirty="0" err="1"/>
              <a:t>Matlab</a:t>
            </a:r>
            <a:r>
              <a:rPr lang="en-US" sz="2000" dirty="0"/>
              <a:t> or </a:t>
            </a:r>
            <a:r>
              <a:rPr lang="en-US" sz="2000" dirty="0" err="1"/>
              <a:t>Solidworks</a:t>
            </a:r>
            <a:endParaRPr lang="en-US" sz="2000" dirty="0"/>
          </a:p>
          <a:p>
            <a:pPr lvl="1"/>
            <a:r>
              <a:rPr lang="en-US" sz="2000" dirty="0"/>
              <a:t>GPU-enabled</a:t>
            </a:r>
          </a:p>
          <a:p>
            <a:pPr lvl="1"/>
            <a:r>
              <a:rPr lang="en-US" sz="2000" dirty="0"/>
              <a:t>A free-for-all</a:t>
            </a:r>
          </a:p>
        </p:txBody>
      </p:sp>
    </p:spTree>
    <p:extLst>
      <p:ext uri="{BB962C8B-B14F-4D97-AF65-F5344CB8AC3E}">
        <p14:creationId xmlns:p14="http://schemas.microsoft.com/office/powerpoint/2010/main" val="116068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E4255-CA90-CB12-D2AA-6D29B24EF372}"/>
              </a:ext>
            </a:extLst>
          </p:cNvPr>
          <p:cNvSpPr>
            <a:spLocks noGrp="1"/>
          </p:cNvSpPr>
          <p:nvPr>
            <p:ph type="title"/>
          </p:nvPr>
        </p:nvSpPr>
        <p:spPr>
          <a:xfrm>
            <a:off x="876692" y="741391"/>
            <a:ext cx="5479719" cy="1616203"/>
          </a:xfrm>
        </p:spPr>
        <p:txBody>
          <a:bodyPr anchor="b">
            <a:normAutofit/>
          </a:bodyPr>
          <a:lstStyle/>
          <a:p>
            <a:r>
              <a:rPr lang="en-US" sz="3200"/>
              <a:t>What we would provide</a:t>
            </a:r>
          </a:p>
        </p:txBody>
      </p:sp>
      <p:sp>
        <p:nvSpPr>
          <p:cNvPr id="3" name="Content Placeholder 2">
            <a:extLst>
              <a:ext uri="{FF2B5EF4-FFF2-40B4-BE49-F238E27FC236}">
                <a16:creationId xmlns:a16="http://schemas.microsoft.com/office/drawing/2014/main" id="{4415E3F3-7A13-47C8-C701-67BB1465D47C}"/>
              </a:ext>
            </a:extLst>
          </p:cNvPr>
          <p:cNvSpPr>
            <a:spLocks noGrp="1"/>
          </p:cNvSpPr>
          <p:nvPr>
            <p:ph idx="1"/>
          </p:nvPr>
        </p:nvSpPr>
        <p:spPr>
          <a:xfrm>
            <a:off x="876692" y="2533476"/>
            <a:ext cx="6154729" cy="3447832"/>
          </a:xfrm>
        </p:spPr>
        <p:txBody>
          <a:bodyPr anchor="t">
            <a:normAutofit/>
          </a:bodyPr>
          <a:lstStyle/>
          <a:p>
            <a:r>
              <a:rPr lang="en-US" sz="2000" dirty="0"/>
              <a:t>Ubuntu (or other popular) Linux VMs</a:t>
            </a:r>
          </a:p>
          <a:p>
            <a:r>
              <a:rPr lang="en-US" sz="2000" dirty="0"/>
              <a:t>CPU – typically 1 or 2 vCPU units</a:t>
            </a:r>
          </a:p>
          <a:p>
            <a:r>
              <a:rPr lang="en-US" sz="2000" dirty="0"/>
              <a:t>RAM - 4 to 12 GB</a:t>
            </a:r>
          </a:p>
          <a:p>
            <a:r>
              <a:rPr lang="en-US" sz="2000" dirty="0"/>
              <a:t>Disk storage (some backups) of 20GB or more</a:t>
            </a:r>
          </a:p>
          <a:p>
            <a:r>
              <a:rPr lang="en-US" sz="2000" dirty="0"/>
              <a:t>Network access – campus only (private subnet)</a:t>
            </a:r>
          </a:p>
          <a:p>
            <a:r>
              <a:rPr lang="en-US" sz="2000" dirty="0"/>
              <a:t>Virtual SSL web site – mapping their web space into something like </a:t>
            </a:r>
            <a:r>
              <a:rPr lang="en-US" sz="2000" dirty="0">
                <a:hlinkClick r:id="rId2"/>
              </a:rPr>
              <a:t>https://engstu/</a:t>
            </a:r>
            <a:r>
              <a:rPr lang="en-US" sz="2000" i="1" dirty="0">
                <a:hlinkClick r:id="rId2"/>
              </a:rPr>
              <a:t>userid</a:t>
            </a:r>
            <a:r>
              <a:rPr lang="en-US" sz="2000" dirty="0">
                <a:hlinkClick r:id="rId2"/>
              </a:rPr>
              <a:t>/</a:t>
            </a:r>
            <a:r>
              <a:rPr lang="en-US" sz="2000" dirty="0"/>
              <a:t>...</a:t>
            </a:r>
          </a:p>
          <a:p>
            <a:endParaRPr lang="en-US" sz="2000" dirty="0"/>
          </a:p>
          <a:p>
            <a:endParaRPr lang="en-US" sz="2000" dirty="0"/>
          </a:p>
        </p:txBody>
      </p:sp>
      <p:pic>
        <p:nvPicPr>
          <p:cNvPr id="5" name="Picture 4" descr="Sphere of mesh and nodes">
            <a:extLst>
              <a:ext uri="{FF2B5EF4-FFF2-40B4-BE49-F238E27FC236}">
                <a16:creationId xmlns:a16="http://schemas.microsoft.com/office/drawing/2014/main" id="{AA10F0A8-19FD-8DE4-8BC8-6F8F273250EA}"/>
              </a:ext>
            </a:extLst>
          </p:cNvPr>
          <p:cNvPicPr>
            <a:picLocks noChangeAspect="1"/>
          </p:cNvPicPr>
          <p:nvPr/>
        </p:nvPicPr>
        <p:blipFill rotWithShape="1">
          <a:blip r:embed="rId3"/>
          <a:srcRect l="38585" r="7596"/>
          <a:stretch/>
        </p:blipFill>
        <p:spPr>
          <a:xfrm>
            <a:off x="7270812" y="10"/>
            <a:ext cx="4921187" cy="6857990"/>
          </a:xfrm>
          <a:prstGeom prst="rect">
            <a:avLst/>
          </a:prstGeom>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6795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7972C-DF47-92C9-ED74-78042C15E023}"/>
              </a:ext>
            </a:extLst>
          </p:cNvPr>
          <p:cNvSpPr>
            <a:spLocks noGrp="1"/>
          </p:cNvSpPr>
          <p:nvPr>
            <p:ph type="title"/>
          </p:nvPr>
        </p:nvSpPr>
        <p:spPr>
          <a:xfrm>
            <a:off x="490938" y="336332"/>
            <a:ext cx="6347851" cy="914399"/>
          </a:xfrm>
        </p:spPr>
        <p:txBody>
          <a:bodyPr>
            <a:normAutofit/>
          </a:bodyPr>
          <a:lstStyle/>
          <a:p>
            <a:r>
              <a:rPr lang="en-US" sz="4000" dirty="0"/>
              <a:t>Rules</a:t>
            </a:r>
          </a:p>
        </p:txBody>
      </p:sp>
      <p:sp>
        <p:nvSpPr>
          <p:cNvPr id="3" name="Content Placeholder 2">
            <a:extLst>
              <a:ext uri="{FF2B5EF4-FFF2-40B4-BE49-F238E27FC236}">
                <a16:creationId xmlns:a16="http://schemas.microsoft.com/office/drawing/2014/main" id="{6B06FEDC-DD38-C834-0FCF-EBFDEFA042E5}"/>
              </a:ext>
            </a:extLst>
          </p:cNvPr>
          <p:cNvSpPr>
            <a:spLocks noGrp="1"/>
          </p:cNvSpPr>
          <p:nvPr>
            <p:ph idx="1"/>
          </p:nvPr>
        </p:nvSpPr>
        <p:spPr>
          <a:xfrm>
            <a:off x="493987" y="1250731"/>
            <a:ext cx="6531964" cy="4883370"/>
          </a:xfrm>
        </p:spPr>
        <p:txBody>
          <a:bodyPr>
            <a:normAutofit fontScale="92500" lnSpcReduction="10000"/>
          </a:bodyPr>
          <a:lstStyle/>
          <a:p>
            <a:r>
              <a:rPr lang="en-US" sz="2000" dirty="0">
                <a:hlinkClick r:id="rId2"/>
              </a:rPr>
              <a:t>Standard campus rules:  https://uwaterloo.ca/information-systems-technology/about/policies-standards-and-guidelines/campus-computing-and-network/guidelines-use-waterloo-computing-and-network-resources</a:t>
            </a:r>
            <a:endParaRPr lang="en-US" sz="2000" dirty="0"/>
          </a:p>
          <a:p>
            <a:pPr marL="0" indent="0">
              <a:buNone/>
            </a:pPr>
            <a:r>
              <a:rPr lang="en-US" sz="2000" dirty="0"/>
              <a:t>Furthermore</a:t>
            </a:r>
          </a:p>
          <a:p>
            <a:r>
              <a:rPr lang="en-US" sz="2000" dirty="0"/>
              <a:t>No attempt at hacking other systems or this system, or disrupting others</a:t>
            </a:r>
          </a:p>
          <a:p>
            <a:r>
              <a:rPr lang="en-US" sz="2000" dirty="0"/>
              <a:t>No game or video distribution servers without permission from Director, Engineering Computing</a:t>
            </a:r>
          </a:p>
          <a:p>
            <a:r>
              <a:rPr lang="en-US" sz="2000" dirty="0"/>
              <a:t>No re-exporting to off-site using tunneling technologies</a:t>
            </a:r>
          </a:p>
          <a:p>
            <a:r>
              <a:rPr lang="en-US" sz="2000" dirty="0"/>
              <a:t>No constant benchmarking or other wasteful activities</a:t>
            </a:r>
          </a:p>
          <a:p>
            <a:r>
              <a:rPr lang="en-US" sz="2000" dirty="0" err="1"/>
              <a:t>Engcomp</a:t>
            </a:r>
            <a:r>
              <a:rPr lang="en-US" sz="2000" dirty="0"/>
              <a:t> </a:t>
            </a:r>
            <a:r>
              <a:rPr lang="en-US" sz="2000" dirty="0" err="1"/>
              <a:t>userid</a:t>
            </a:r>
            <a:r>
              <a:rPr lang="en-US" sz="2000" dirty="0"/>
              <a:t>/</a:t>
            </a:r>
            <a:r>
              <a:rPr lang="en-US" sz="2000" dirty="0" err="1"/>
              <a:t>ssh</a:t>
            </a:r>
            <a:r>
              <a:rPr lang="en-US" sz="2000" dirty="0"/>
              <a:t> key </a:t>
            </a:r>
            <a:r>
              <a:rPr lang="en-US" sz="2000" u="sng" dirty="0"/>
              <a:t>must not be disabled</a:t>
            </a:r>
            <a:r>
              <a:rPr lang="en-US" sz="2000" dirty="0"/>
              <a:t>, we need to come in to fix in an emergency</a:t>
            </a:r>
          </a:p>
          <a:p>
            <a:r>
              <a:rPr lang="en-US" sz="2000" dirty="0"/>
              <a:t>Software must be kept current (apt-get update)</a:t>
            </a:r>
          </a:p>
          <a:p>
            <a:r>
              <a:rPr lang="en-US" sz="2000" dirty="0"/>
              <a:t>Individual VMs will be suspended or terminated if violations</a:t>
            </a:r>
          </a:p>
          <a:p>
            <a:endParaRPr lang="en-US" sz="2000" dirty="0"/>
          </a:p>
          <a:p>
            <a:endParaRPr lang="en-US" sz="2000" dirty="0"/>
          </a:p>
          <a:p>
            <a:endParaRPr lang="en-US" sz="2000" dirty="0"/>
          </a:p>
          <a:p>
            <a:endParaRPr lang="en-US" sz="2000" dirty="0"/>
          </a:p>
        </p:txBody>
      </p:sp>
      <p:pic>
        <p:nvPicPr>
          <p:cNvPr id="5" name="Picture 4" descr="Illuminated server room panel">
            <a:extLst>
              <a:ext uri="{FF2B5EF4-FFF2-40B4-BE49-F238E27FC236}">
                <a16:creationId xmlns:a16="http://schemas.microsoft.com/office/drawing/2014/main" id="{1FB4026A-2930-DBF5-7E3E-F9965AF5C39D}"/>
              </a:ext>
            </a:extLst>
          </p:cNvPr>
          <p:cNvPicPr>
            <a:picLocks noChangeAspect="1"/>
          </p:cNvPicPr>
          <p:nvPr/>
        </p:nvPicPr>
        <p:blipFill rotWithShape="1">
          <a:blip r:embed="rId3"/>
          <a:srcRect l="22036" r="29370" b="-1"/>
          <a:stretch/>
        </p:blipFill>
        <p:spPr>
          <a:xfrm>
            <a:off x="7199440" y="10"/>
            <a:ext cx="4992560" cy="6857990"/>
          </a:xfrm>
          <a:prstGeom prst="rect">
            <a:avLst/>
          </a:prstGeom>
          <a:effectLst/>
        </p:spPr>
      </p:pic>
    </p:spTree>
    <p:extLst>
      <p:ext uri="{BB962C8B-B14F-4D97-AF65-F5344CB8AC3E}">
        <p14:creationId xmlns:p14="http://schemas.microsoft.com/office/powerpoint/2010/main" val="3834618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544311-0823-9491-0BD5-8506B0E2F826}"/>
              </a:ext>
            </a:extLst>
          </p:cNvPr>
          <p:cNvSpPr>
            <a:spLocks noGrp="1"/>
          </p:cNvSpPr>
          <p:nvPr>
            <p:ph type="title"/>
          </p:nvPr>
        </p:nvSpPr>
        <p:spPr>
          <a:xfrm>
            <a:off x="836679" y="144856"/>
            <a:ext cx="6002110" cy="1023041"/>
          </a:xfrm>
        </p:spPr>
        <p:txBody>
          <a:bodyPr>
            <a:normAutofit/>
          </a:bodyPr>
          <a:lstStyle/>
          <a:p>
            <a:r>
              <a:rPr lang="en-US" sz="4000" dirty="0"/>
              <a:t>Proposed Technology</a:t>
            </a:r>
          </a:p>
        </p:txBody>
      </p:sp>
      <p:sp>
        <p:nvSpPr>
          <p:cNvPr id="3" name="Content Placeholder 2">
            <a:extLst>
              <a:ext uri="{FF2B5EF4-FFF2-40B4-BE49-F238E27FC236}">
                <a16:creationId xmlns:a16="http://schemas.microsoft.com/office/drawing/2014/main" id="{F1F9297D-858C-9E93-BA0E-A3B8B9AD66E5}"/>
              </a:ext>
            </a:extLst>
          </p:cNvPr>
          <p:cNvSpPr>
            <a:spLocks noGrp="1"/>
          </p:cNvSpPr>
          <p:nvPr>
            <p:ph idx="1"/>
          </p:nvPr>
        </p:nvSpPr>
        <p:spPr>
          <a:xfrm>
            <a:off x="354563" y="966952"/>
            <a:ext cx="6935923" cy="5564477"/>
          </a:xfrm>
        </p:spPr>
        <p:txBody>
          <a:bodyPr>
            <a:noAutofit/>
          </a:bodyPr>
          <a:lstStyle/>
          <a:p>
            <a:r>
              <a:rPr lang="en-US" sz="1800" dirty="0" err="1"/>
              <a:t>ProxMox</a:t>
            </a:r>
            <a:r>
              <a:rPr lang="en-US" sz="1800" dirty="0"/>
              <a:t> – like VMware but Open Source (Debian/ZFS/</a:t>
            </a:r>
            <a:r>
              <a:rPr lang="en-US" sz="1800" dirty="0" err="1"/>
              <a:t>Qemu</a:t>
            </a:r>
            <a:r>
              <a:rPr lang="en-US" sz="1800" dirty="0"/>
              <a:t>, etc.)</a:t>
            </a:r>
          </a:p>
          <a:p>
            <a:endParaRPr lang="en-US" sz="1800" dirty="0"/>
          </a:p>
          <a:p>
            <a:pPr lvl="1"/>
            <a:r>
              <a:rPr lang="en-US" sz="1800" dirty="0"/>
              <a:t>Hypervisor / Cloud solution – multiple boxes act as one coherent system – growable in increments</a:t>
            </a:r>
          </a:p>
          <a:p>
            <a:pPr lvl="1"/>
            <a:endParaRPr lang="en-US" sz="1800" dirty="0"/>
          </a:p>
          <a:p>
            <a:pPr lvl="1"/>
            <a:r>
              <a:rPr lang="en-US" sz="1800" dirty="0"/>
              <a:t>GUI and shell script controlled, GUI generates log of script commands.  We would mostly use shell scripts and automation</a:t>
            </a:r>
          </a:p>
          <a:p>
            <a:pPr marL="457200" lvl="1" indent="0">
              <a:buNone/>
            </a:pPr>
            <a:endParaRPr lang="en-US" sz="1800" dirty="0"/>
          </a:p>
          <a:p>
            <a:pPr lvl="1"/>
            <a:r>
              <a:rPr lang="en-US" sz="1800" dirty="0"/>
              <a:t>Includes </a:t>
            </a:r>
            <a:r>
              <a:rPr lang="en-US" sz="1800" dirty="0" err="1"/>
              <a:t>VMotion</a:t>
            </a:r>
            <a:r>
              <a:rPr lang="en-US" sz="1800" dirty="0"/>
              <a:t>-like VM migration among nodes (individual/bulk)</a:t>
            </a:r>
          </a:p>
          <a:p>
            <a:pPr lvl="1"/>
            <a:endParaRPr lang="en-US" sz="1800" dirty="0"/>
          </a:p>
          <a:p>
            <a:pPr lvl="1"/>
            <a:r>
              <a:rPr lang="en-US" sz="1800" dirty="0"/>
              <a:t>Offers Cloud-</a:t>
            </a:r>
            <a:r>
              <a:rPr lang="en-US" sz="1800" dirty="0" err="1"/>
              <a:t>init</a:t>
            </a:r>
            <a:endParaRPr lang="en-US" sz="1800" dirty="0"/>
          </a:p>
          <a:p>
            <a:pPr lvl="2"/>
            <a:r>
              <a:rPr lang="en-US" sz="1800" dirty="0"/>
              <a:t>configures VMs at initial boot time</a:t>
            </a:r>
          </a:p>
          <a:p>
            <a:pPr lvl="2"/>
            <a:r>
              <a:rPr lang="en-US" sz="1800" dirty="0"/>
              <a:t>Grows VM disk easily if we decide to grant more storage</a:t>
            </a:r>
          </a:p>
          <a:p>
            <a:pPr lvl="2"/>
            <a:endParaRPr lang="en-US" sz="1800" dirty="0"/>
          </a:p>
          <a:p>
            <a:pPr lvl="1"/>
            <a:r>
              <a:rPr lang="en-US" sz="1800" dirty="0"/>
              <a:t>Fine level access control</a:t>
            </a:r>
          </a:p>
          <a:p>
            <a:pPr lvl="2"/>
            <a:r>
              <a:rPr lang="en-US" sz="1800" dirty="0"/>
              <a:t>Can limit read/write performance to disk, network, firewalling, CPU cycles on the fly</a:t>
            </a:r>
          </a:p>
        </p:txBody>
      </p:sp>
      <p:pic>
        <p:nvPicPr>
          <p:cNvPr id="5" name="Picture 4" descr="Blue blocks and networks technology background">
            <a:extLst>
              <a:ext uri="{FF2B5EF4-FFF2-40B4-BE49-F238E27FC236}">
                <a16:creationId xmlns:a16="http://schemas.microsoft.com/office/drawing/2014/main" id="{24019A36-ACF4-5514-A88D-7D0C5492C577}"/>
              </a:ext>
            </a:extLst>
          </p:cNvPr>
          <p:cNvPicPr>
            <a:picLocks noChangeAspect="1"/>
          </p:cNvPicPr>
          <p:nvPr/>
        </p:nvPicPr>
        <p:blipFill rotWithShape="1">
          <a:blip r:embed="rId2"/>
          <a:srcRect l="14070" r="44981" b="-446"/>
          <a:stretch/>
        </p:blipFill>
        <p:spPr>
          <a:xfrm>
            <a:off x="7199440" y="10"/>
            <a:ext cx="4992560" cy="6857990"/>
          </a:xfrm>
          <a:prstGeom prst="rect">
            <a:avLst/>
          </a:prstGeom>
          <a:effectLst/>
        </p:spPr>
      </p:pic>
    </p:spTree>
    <p:extLst>
      <p:ext uri="{BB962C8B-B14F-4D97-AF65-F5344CB8AC3E}">
        <p14:creationId xmlns:p14="http://schemas.microsoft.com/office/powerpoint/2010/main" val="1853726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9080-B021-ED07-A5ED-897257224F35}"/>
              </a:ext>
            </a:extLst>
          </p:cNvPr>
          <p:cNvSpPr>
            <a:spLocks noGrp="1"/>
          </p:cNvSpPr>
          <p:nvPr>
            <p:ph type="title"/>
          </p:nvPr>
        </p:nvSpPr>
        <p:spPr>
          <a:xfrm>
            <a:off x="838200" y="1"/>
            <a:ext cx="10515600" cy="1436913"/>
          </a:xfrm>
        </p:spPr>
        <p:txBody>
          <a:bodyPr/>
          <a:lstStyle/>
          <a:p>
            <a:r>
              <a:rPr lang="en-CA" dirty="0"/>
              <a:t>Real-time resource monitoring</a:t>
            </a:r>
            <a:endParaRPr lang="en-US" dirty="0"/>
          </a:p>
        </p:txBody>
      </p:sp>
      <p:pic>
        <p:nvPicPr>
          <p:cNvPr id="5" name="Content Placeholder 4">
            <a:extLst>
              <a:ext uri="{FF2B5EF4-FFF2-40B4-BE49-F238E27FC236}">
                <a16:creationId xmlns:a16="http://schemas.microsoft.com/office/drawing/2014/main" id="{44F59A88-DBFC-7061-FDC8-7AE59B9FC272}"/>
              </a:ext>
            </a:extLst>
          </p:cNvPr>
          <p:cNvPicPr>
            <a:picLocks noGrp="1" noChangeAspect="1"/>
          </p:cNvPicPr>
          <p:nvPr>
            <p:ph idx="1"/>
          </p:nvPr>
        </p:nvPicPr>
        <p:blipFill>
          <a:blip r:embed="rId2"/>
          <a:stretch>
            <a:fillRect/>
          </a:stretch>
        </p:blipFill>
        <p:spPr>
          <a:xfrm>
            <a:off x="363894" y="1253522"/>
            <a:ext cx="11691459" cy="5604478"/>
          </a:xfrm>
        </p:spPr>
      </p:pic>
    </p:spTree>
    <p:extLst>
      <p:ext uri="{BB962C8B-B14F-4D97-AF65-F5344CB8AC3E}">
        <p14:creationId xmlns:p14="http://schemas.microsoft.com/office/powerpoint/2010/main" val="3014260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33F84-C1C5-2CCD-9AF5-191DF2B087BA}"/>
              </a:ext>
            </a:extLst>
          </p:cNvPr>
          <p:cNvSpPr>
            <a:spLocks noGrp="1"/>
          </p:cNvSpPr>
          <p:nvPr>
            <p:ph type="title"/>
          </p:nvPr>
        </p:nvSpPr>
        <p:spPr/>
        <p:txBody>
          <a:bodyPr/>
          <a:lstStyle/>
          <a:p>
            <a:r>
              <a:rPr lang="en-US" dirty="0"/>
              <a:t>Real Time Monitoring and Alerts</a:t>
            </a:r>
            <a:br>
              <a:rPr lang="en-US" dirty="0"/>
            </a:br>
            <a:r>
              <a:rPr lang="en-US" dirty="0"/>
              <a:t>With Grafana integration	</a:t>
            </a:r>
          </a:p>
        </p:txBody>
      </p:sp>
      <p:pic>
        <p:nvPicPr>
          <p:cNvPr id="4" name="Content Placeholder 3">
            <a:extLst>
              <a:ext uri="{FF2B5EF4-FFF2-40B4-BE49-F238E27FC236}">
                <a16:creationId xmlns:a16="http://schemas.microsoft.com/office/drawing/2014/main" id="{F0A71A7E-4D4B-C582-3E35-30F0053E2F45}"/>
              </a:ext>
            </a:extLst>
          </p:cNvPr>
          <p:cNvPicPr>
            <a:picLocks noGrp="1" noChangeAspect="1"/>
          </p:cNvPicPr>
          <p:nvPr>
            <p:ph idx="1"/>
          </p:nvPr>
        </p:nvPicPr>
        <p:blipFill>
          <a:blip r:embed="rId2"/>
          <a:stretch>
            <a:fillRect/>
          </a:stretch>
        </p:blipFill>
        <p:spPr>
          <a:xfrm>
            <a:off x="1512148" y="1825625"/>
            <a:ext cx="9167704" cy="4351338"/>
          </a:xfrm>
          <a:prstGeom prst="rect">
            <a:avLst/>
          </a:prstGeom>
        </p:spPr>
      </p:pic>
    </p:spTree>
    <p:extLst>
      <p:ext uri="{BB962C8B-B14F-4D97-AF65-F5344CB8AC3E}">
        <p14:creationId xmlns:p14="http://schemas.microsoft.com/office/powerpoint/2010/main" val="16116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1234</Words>
  <Application>Microsoft Office PowerPoint</Application>
  <PresentationFormat>Widescreen</PresentationFormat>
  <Paragraphs>154</Paragraphs>
  <Slides>16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Student VM Cloud System Eng Stu Cloud</vt:lpstr>
      <vt:lpstr>Initial Need</vt:lpstr>
      <vt:lpstr>Eng Stu Cloud  Engineering Student Cloud </vt:lpstr>
      <vt:lpstr>What it is, is not…</vt:lpstr>
      <vt:lpstr>What we would provide</vt:lpstr>
      <vt:lpstr>Rules</vt:lpstr>
      <vt:lpstr>Proposed Technology</vt:lpstr>
      <vt:lpstr>Real-time resource monitoring</vt:lpstr>
      <vt:lpstr>Real Time Monitoring and Alerts With Grafana integration </vt:lpstr>
      <vt:lpstr>Cloud-init</vt:lpstr>
      <vt:lpstr>Resource Allocation</vt:lpstr>
      <vt:lpstr>User Experience</vt:lpstr>
      <vt:lpstr>Maintenance</vt:lpstr>
      <vt:lpstr>Windows Versus Linux VMs</vt:lpstr>
      <vt:lpstr>Getting Started</vt:lpstr>
      <vt:lpstr>Timing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VM System</dc:title>
  <dc:creator>Erick Engelke</dc:creator>
  <cp:lastModifiedBy>Erick Engelke</cp:lastModifiedBy>
  <cp:revision>54</cp:revision>
  <dcterms:created xsi:type="dcterms:W3CDTF">2023-12-05T13:18:47Z</dcterms:created>
  <dcterms:modified xsi:type="dcterms:W3CDTF">2024-03-15T14:56:06Z</dcterms:modified>
</cp:coreProperties>
</file>